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17"/>
  </p:notesMasterIdLst>
  <p:handoutMasterIdLst>
    <p:handoutMasterId r:id="rId18"/>
  </p:handoutMasterIdLst>
  <p:sldIdLst>
    <p:sldId id="282" r:id="rId2"/>
    <p:sldId id="263" r:id="rId3"/>
    <p:sldId id="270" r:id="rId4"/>
    <p:sldId id="276" r:id="rId5"/>
    <p:sldId id="277" r:id="rId6"/>
    <p:sldId id="275" r:id="rId7"/>
    <p:sldId id="283" r:id="rId8"/>
    <p:sldId id="284" r:id="rId9"/>
    <p:sldId id="269" r:id="rId10"/>
    <p:sldId id="278" r:id="rId11"/>
    <p:sldId id="279" r:id="rId12"/>
    <p:sldId id="265" r:id="rId13"/>
    <p:sldId id="262" r:id="rId14"/>
    <p:sldId id="261" r:id="rId15"/>
    <p:sldId id="260" r:id="rId1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uild an Azure Function using Microsoft Graph" id="{7E829F76-CD83-44A3-B3F7-007301260BD8}">
          <p14:sldIdLst>
            <p14:sldId id="282"/>
            <p14:sldId id="263"/>
            <p14:sldId id="270"/>
            <p14:sldId id="276"/>
            <p14:sldId id="277"/>
            <p14:sldId id="275"/>
            <p14:sldId id="283"/>
            <p14:sldId id="284"/>
            <p14:sldId id="269"/>
            <p14:sldId id="278"/>
            <p14:sldId id="279"/>
            <p14:sldId id="265"/>
          </p14:sldIdLst>
        </p14:section>
        <p14:section name="Summary" id="{0515D85C-C91E-4BDB-B673-651C2D8A364D}">
          <p14:sldIdLst>
            <p14:sldId id="262"/>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2525"/>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99" autoAdjust="0"/>
    <p:restoredTop sz="95084" autoAdjust="0"/>
  </p:normalViewPr>
  <p:slideViewPr>
    <p:cSldViewPr snapToGrid="0">
      <p:cViewPr varScale="1">
        <p:scale>
          <a:sx n="108" d="100"/>
          <a:sy n="108" d="100"/>
        </p:scale>
        <p:origin x="108" y="10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3/12/2018 2:19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3/12/2018 2:18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3/12/2018 2:18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1892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3/12/2018 2:18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While this section refers to a very simple scenario, it’s not hard to imagine the new capabilities that you could add to an existing application or new scenarios.  Using just JavaScript, you could build an application that gathers intelligence on individuals invited to a meeting such as the files they are working on, the groups they belong to, and people that are common to each of you.</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3/12/2018 2:18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049683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3/12/2018 2:18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3/12/2018 2:18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3/12/2018 2:18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previous examples,</a:t>
            </a:r>
            <a:r>
              <a:rPr lang="en-US" baseline="0" dirty="0"/>
              <a:t> users could consent to the requested permissions. This application runs without an interactive user and requires admin consent to act without a user.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3/12/2018 2:18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579946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web application project and interactive user sign</a:t>
            </a:r>
            <a:r>
              <a:rPr lang="en-US" baseline="0" dirty="0"/>
              <a:t> on is not strictly required, the user could simply go to the endpoint:</a:t>
            </a:r>
          </a:p>
          <a:p>
            <a:endParaRPr lang="en-US" baseline="0" dirty="0"/>
          </a:p>
          <a:p>
            <a:r>
              <a:rPr lang="fr-FR" baseline="0" dirty="0"/>
              <a:t>https://login.microsoftonline.com/common/adminconsent?client_id=&lt;your client id&gt; </a:t>
            </a:r>
          </a:p>
          <a:p>
            <a:endParaRPr lang="en-US" baseline="0" dirty="0"/>
          </a:p>
          <a:p>
            <a:r>
              <a:rPr lang="en-US" dirty="0"/>
              <a:t>The web application is used here to confirm the token permissions have propagated before continuing. </a:t>
            </a:r>
          </a:p>
          <a:p>
            <a:endParaRPr lang="en-US" dirty="0"/>
          </a:p>
          <a:p>
            <a:r>
              <a:rPr lang="en-US" dirty="0"/>
              <a:t>Note that there is currently a</a:t>
            </a:r>
            <a:r>
              <a:rPr lang="en-US" baseline="0" dirty="0"/>
              <a:t> lag time of approximately 30 minutes between the time when administrator consent is granted and data replication first succeeds.  For more information, see:</a:t>
            </a:r>
          </a:p>
          <a:p>
            <a:r>
              <a:rPr lang="en-US" dirty="0"/>
              <a:t>https://github.com/Azure-Samples/active-directory-dotnet-daemon-v2/issues/1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3/12/2018 2:18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672381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 Studio</a:t>
            </a:r>
            <a:r>
              <a:rPr lang="en-US" baseline="0" dirty="0"/>
              <a:t> 2017 introduces new tooling for Azure Functions, providing a project template to quickly create functions, debug locally, and publish to an Azure subscription. Choose from a trigger such as a timer trigger to generate the code.  Add </a:t>
            </a:r>
            <a:r>
              <a:rPr lang="en-US" baseline="0" dirty="0" err="1"/>
              <a:t>NuGet</a:t>
            </a:r>
            <a:r>
              <a:rPr lang="en-US" baseline="0" dirty="0"/>
              <a:t> packages as shown in other sections.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3/12/2018 2:21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363109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Daemon,</a:t>
            </a:r>
            <a:r>
              <a:rPr lang="en-US" b="1" baseline="0" dirty="0"/>
              <a:t> server to server, or </a:t>
            </a:r>
            <a:r>
              <a:rPr lang="en-US" b="1" dirty="0"/>
              <a:t>“headless” applications</a:t>
            </a:r>
          </a:p>
          <a:p>
            <a:r>
              <a:rPr lang="en-US" b="0" dirty="0"/>
              <a:t>Examples are applications</a:t>
            </a:r>
            <a:r>
              <a:rPr lang="en-US" b="0" baseline="0" dirty="0"/>
              <a:t> that run on a scheduled basis and do not have an interactive user. An admin still needs to grant consent to the app.</a:t>
            </a:r>
          </a:p>
          <a:p>
            <a:endParaRPr lang="en-US" b="0" dirty="0"/>
          </a:p>
          <a:p>
            <a:r>
              <a:rPr lang="en-US" b="1" dirty="0"/>
              <a:t>Example of requesting admin consent:</a:t>
            </a:r>
          </a:p>
          <a:p>
            <a:r>
              <a:rPr lang="en-US" dirty="0"/>
              <a:t>https://login.microsoftonline.com/common/adminconsent?client_id=6731de76-14a6-49ae-97bc-6eba6914391e&amp;state=12345&amp;redirect_uri=http://localhost/myapp/permissions</a:t>
            </a:r>
          </a:p>
          <a:p>
            <a:endParaRPr lang="en-US" dirty="0"/>
          </a:p>
          <a:p>
            <a:r>
              <a:rPr lang="en-US" dirty="0"/>
              <a:t>Once an admin has granted consent, there is no more user interaction required. The application provides its client credentials</a:t>
            </a:r>
            <a:r>
              <a:rPr lang="en-US" baseline="0" dirty="0"/>
              <a:t> to obtain a fresh token.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3/12/2018 2:18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968979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 can be debugged locally. Output is directed to a console window where any log messages are visible, such as our message “Successfully synchronized 31 users!”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3/12/2018 2:18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066193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Publishing to Azure is simple using the wizard in Visual Studio 2017. Once published to Azure, manage</a:t>
            </a:r>
            <a:r>
              <a:rPr lang="en-US" baseline="0" dirty="0"/>
              <a:t> it via the portal or CLI like any other resource.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3/12/2018 2:18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949037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Azure Function runs on a scheduled basis, and you can easily view the Log messages.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3/12/2018 2:18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0264009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5" Type="http://schemas.openxmlformats.org/officeDocument/2006/relationships/image" Target="../media/image12.jpg"/><Relationship Id="rId4" Type="http://schemas.openxmlformats.org/officeDocument/2006/relationships/image" Target="../media/image11.jp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5.jp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3" name="Rectangle 2">
            <a:extLst>
              <a:ext uri="{FF2B5EF4-FFF2-40B4-BE49-F238E27FC236}">
                <a16:creationId xmlns:a16="http://schemas.microsoft.com/office/drawing/2014/main" id="{2681AB44-8730-4CBE-9C01-3DCC8CF49265}"/>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2101928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9"/>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77" r:id="rId3"/>
    <p:sldLayoutId id="2147484526" r:id="rId4"/>
    <p:sldLayoutId id="2147484527" r:id="rId5"/>
    <p:sldLayoutId id="2147484240" r:id="rId6"/>
    <p:sldLayoutId id="2147484529" r:id="rId7"/>
    <p:sldLayoutId id="2147484530" r:id="rId8"/>
    <p:sldLayoutId id="2147484531" r:id="rId9"/>
    <p:sldLayoutId id="2147484532" r:id="rId10"/>
    <p:sldLayoutId id="2147484533" r:id="rId11"/>
    <p:sldLayoutId id="2147484535" r:id="rId12"/>
    <p:sldLayoutId id="2147484251" r:id="rId13"/>
    <p:sldLayoutId id="2147484548" r:id="rId14"/>
    <p:sldLayoutId id="2147484536" r:id="rId15"/>
    <p:sldLayoutId id="2147484264" r:id="rId16"/>
    <p:sldLayoutId id="2147484537" r:id="rId17"/>
    <p:sldLayoutId id="2147484538" r:id="rId18"/>
    <p:sldLayoutId id="2147484539" r:id="rId19"/>
    <p:sldLayoutId id="2147484540" r:id="rId20"/>
    <p:sldLayoutId id="2147484541" r:id="rId21"/>
    <p:sldLayoutId id="2147484542" r:id="rId22"/>
    <p:sldLayoutId id="2147484543" r:id="rId23"/>
    <p:sldLayoutId id="2147484544" r:id="rId24"/>
    <p:sldLayoutId id="2147484545" r:id="rId25"/>
    <p:sldLayoutId id="2147484546" r:id="rId26"/>
    <p:sldLayoutId id="2147484299" r:id="rId27"/>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9.xml"/><Relationship Id="rId5" Type="http://schemas.openxmlformats.org/officeDocument/2006/relationships/image" Target="../media/image19.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9.xml"/><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Building Microsoft </a:t>
            </a:r>
            <a:br>
              <a:rPr lang="en-US" dirty="0"/>
            </a:br>
            <a:r>
              <a:rPr lang="en-US" dirty="0"/>
              <a:t>Graph applications</a:t>
            </a:r>
          </a:p>
        </p:txBody>
      </p:sp>
      <p:sp>
        <p:nvSpPr>
          <p:cNvPr id="5" name="Text Placeholder 4"/>
          <p:cNvSpPr>
            <a:spLocks noGrp="1"/>
          </p:cNvSpPr>
          <p:nvPr>
            <p:ph type="body" sz="quarter" idx="12"/>
          </p:nvPr>
        </p:nvSpPr>
        <p:spPr/>
        <p:txBody>
          <a:bodyPr/>
          <a:lstStyle/>
          <a:p>
            <a:r>
              <a:rPr lang="en-US" dirty="0"/>
              <a:t>Build an Azure Function using Microsoft Graph</a:t>
            </a:r>
          </a:p>
        </p:txBody>
      </p:sp>
    </p:spTree>
    <p:extLst>
      <p:ext uri="{BB962C8B-B14F-4D97-AF65-F5344CB8AC3E}">
        <p14:creationId xmlns:p14="http://schemas.microsoft.com/office/powerpoint/2010/main" val="433967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33416F-A6CF-40FF-8637-E48509AFE45A}"/>
              </a:ext>
            </a:extLst>
          </p:cNvPr>
          <p:cNvPicPr>
            <a:picLocks noChangeAspect="1"/>
          </p:cNvPicPr>
          <p:nvPr/>
        </p:nvPicPr>
        <p:blipFill>
          <a:blip r:embed="rId3"/>
          <a:stretch>
            <a:fillRect/>
          </a:stretch>
        </p:blipFill>
        <p:spPr>
          <a:xfrm>
            <a:off x="248436" y="1333256"/>
            <a:ext cx="9439471" cy="5329603"/>
          </a:xfrm>
          <a:prstGeom prst="rect">
            <a:avLst/>
          </a:prstGeom>
          <a:effectLst>
            <a:softEdge rad="114300"/>
          </a:effectLst>
        </p:spPr>
      </p:pic>
      <p:sp>
        <p:nvSpPr>
          <p:cNvPr id="9" name="Rectangle 8">
            <a:extLst>
              <a:ext uri="{FF2B5EF4-FFF2-40B4-BE49-F238E27FC236}">
                <a16:creationId xmlns:a16="http://schemas.microsoft.com/office/drawing/2014/main" id="{69D5562A-DBBB-428E-ACD8-BFDCC4CBBAA2}"/>
              </a:ext>
            </a:extLst>
          </p:cNvPr>
          <p:cNvSpPr/>
          <p:nvPr/>
        </p:nvSpPr>
        <p:spPr bwMode="auto">
          <a:xfrm>
            <a:off x="1150233" y="1828800"/>
            <a:ext cx="7612883" cy="4239491"/>
          </a:xfrm>
          <a:prstGeom prst="rect">
            <a:avLst/>
          </a:prstGeom>
          <a:solidFill>
            <a:srgbClr val="2525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Publishing to Azure</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0233" y="1828800"/>
            <a:ext cx="7612883" cy="3676466"/>
          </a:xfrm>
          <a:prstGeom prst="rect">
            <a:avLst/>
          </a:prstGeom>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1006" t="11262" r="1006" b="1006"/>
          <a:stretch/>
        </p:blipFill>
        <p:spPr>
          <a:xfrm>
            <a:off x="6760055" y="1043941"/>
            <a:ext cx="5185018" cy="3045017"/>
          </a:xfrm>
          <a:prstGeom prst="rect">
            <a:avLst/>
          </a:prstGeom>
          <a:ln>
            <a:solidFill>
              <a:schemeClr val="bg1"/>
            </a:solidFill>
          </a:ln>
        </p:spPr>
      </p:pic>
    </p:spTree>
    <p:extLst>
      <p:ext uri="{BB962C8B-B14F-4D97-AF65-F5344CB8AC3E}">
        <p14:creationId xmlns:p14="http://schemas.microsoft.com/office/powerpoint/2010/main" val="5211763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par>
                                <p:cTn id="8" presetID="42" presetClass="path" presetSubtype="0" decel="100000" fill="hold" nodeType="withEffect">
                                  <p:stCondLst>
                                    <p:cond delay="500"/>
                                  </p:stCondLst>
                                  <p:childTnLst>
                                    <p:animMotion origin="layout" path="M -0.30381 0.29369 L 1.44498E-6 4.53926E-7 " pathEditMode="relative" rAng="0" ptsTypes="AA">
                                      <p:cBhvr>
                                        <p:cTn id="9" dur="500" fill="hold"/>
                                        <p:tgtEl>
                                          <p:spTgt spid="3"/>
                                        </p:tgtEl>
                                        <p:attrNameLst>
                                          <p:attrName>ppt_x</p:attrName>
                                          <p:attrName>ppt_y</p:attrName>
                                        </p:attrNameLst>
                                      </p:cBhvr>
                                      <p:rCtr x="15190" y="-14685"/>
                                    </p:animMotion>
                                  </p:childTnLst>
                                </p:cTn>
                              </p:par>
                              <p:par>
                                <p:cTn id="10" presetID="6" presetClass="emph" presetSubtype="0" accel="100000" autoRev="1" fill="hold" nodeType="withEffect">
                                  <p:stCondLst>
                                    <p:cond delay="0"/>
                                  </p:stCondLst>
                                  <p:childTnLst>
                                    <p:animScale>
                                      <p:cBhvr>
                                        <p:cTn id="11" dur="500" fill="hold"/>
                                        <p:tgtEl>
                                          <p:spTgt spid="3"/>
                                        </p:tgtEl>
                                      </p:cBhvr>
                                      <p:by x="70000" y="7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Monitoring Azure Functions in Azure</a:t>
            </a:r>
          </a:p>
        </p:txBody>
      </p:sp>
      <p:grpSp>
        <p:nvGrpSpPr>
          <p:cNvPr id="5" name="Group 4">
            <a:extLst>
              <a:ext uri="{FF2B5EF4-FFF2-40B4-BE49-F238E27FC236}">
                <a16:creationId xmlns:a16="http://schemas.microsoft.com/office/drawing/2014/main" id="{F29C5C96-0AA2-4BCF-BA17-AA78B36313FF}"/>
              </a:ext>
            </a:extLst>
          </p:cNvPr>
          <p:cNvGrpSpPr/>
          <p:nvPr/>
        </p:nvGrpSpPr>
        <p:grpSpPr>
          <a:xfrm>
            <a:off x="1682413" y="1309719"/>
            <a:ext cx="9071649" cy="5684806"/>
            <a:chOff x="381291" y="998692"/>
            <a:chExt cx="9350115" cy="5859308"/>
          </a:xfrm>
        </p:grpSpPr>
        <p:pic>
          <p:nvPicPr>
            <p:cNvPr id="4" name="Picture 3">
              <a:extLst>
                <a:ext uri="{FF2B5EF4-FFF2-40B4-BE49-F238E27FC236}">
                  <a16:creationId xmlns:a16="http://schemas.microsoft.com/office/drawing/2014/main" id="{411A9BDF-10B9-4DD6-A04C-3E8E97E4DAA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81291" y="998692"/>
              <a:ext cx="9350115" cy="5859308"/>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b="13062"/>
            <a:stretch/>
          </p:blipFill>
          <p:spPr>
            <a:xfrm>
              <a:off x="631005" y="1249650"/>
              <a:ext cx="8790787" cy="4965955"/>
            </a:xfrm>
            <a:prstGeom prst="rect">
              <a:avLst/>
            </a:prstGeom>
            <a:ln>
              <a:noFill/>
            </a:ln>
          </p:spPr>
        </p:pic>
      </p:grpSp>
    </p:spTree>
    <p:extLst>
      <p:ext uri="{BB962C8B-B14F-4D97-AF65-F5344CB8AC3E}">
        <p14:creationId xmlns:p14="http://schemas.microsoft.com/office/powerpoint/2010/main" val="85585596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291358038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Scenarios where this is useful</a:t>
            </a:r>
          </a:p>
        </p:txBody>
      </p:sp>
      <p:sp>
        <p:nvSpPr>
          <p:cNvPr id="79" name="Rectangle 78">
            <a:extLst>
              <a:ext uri="{FF2B5EF4-FFF2-40B4-BE49-F238E27FC236}">
                <a16:creationId xmlns:a16="http://schemas.microsoft.com/office/drawing/2014/main" id="{CDE61AD2-13C5-477D-AC2D-221D90010CA3}"/>
              </a:ext>
            </a:extLst>
          </p:cNvPr>
          <p:cNvSpPr/>
          <p:nvPr/>
        </p:nvSpPr>
        <p:spPr bwMode="auto">
          <a:xfrm>
            <a:off x="0" y="1555984"/>
            <a:ext cx="12436475" cy="4409954"/>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24C73409-8FEA-4D46-8E73-0448272D9F2F}"/>
              </a:ext>
            </a:extLst>
          </p:cNvPr>
          <p:cNvSpPr/>
          <p:nvPr/>
        </p:nvSpPr>
        <p:spPr>
          <a:xfrm>
            <a:off x="1107164" y="4701158"/>
            <a:ext cx="4010581" cy="424732"/>
          </a:xfrm>
          <a:prstGeom prst="rect">
            <a:avLst/>
          </a:prstGeom>
        </p:spPr>
        <p:txBody>
          <a:bodyPr wrap="square">
            <a:spAutoFit/>
          </a:bodyPr>
          <a:lstStyle/>
          <a:p>
            <a:pPr>
              <a:lnSpc>
                <a:spcPct val="90000"/>
              </a:lnSpc>
              <a:spcBef>
                <a:spcPts val="1800"/>
              </a:spcBef>
            </a:pPr>
            <a:r>
              <a:rPr lang="en-US" sz="2400" dirty="0">
                <a:latin typeface="+mj-lt"/>
              </a:rPr>
              <a:t>And many more…</a:t>
            </a:r>
          </a:p>
        </p:txBody>
      </p:sp>
      <p:cxnSp>
        <p:nvCxnSpPr>
          <p:cNvPr id="81" name="Straight Connector 80">
            <a:extLst>
              <a:ext uri="{FF2B5EF4-FFF2-40B4-BE49-F238E27FC236}">
                <a16:creationId xmlns:a16="http://schemas.microsoft.com/office/drawing/2014/main" id="{DA10A6E4-B46C-43E2-B616-D390FD409247}"/>
              </a:ext>
            </a:extLst>
          </p:cNvPr>
          <p:cNvCxnSpPr>
            <a:cxnSpLocks/>
          </p:cNvCxnSpPr>
          <p:nvPr/>
        </p:nvCxnSpPr>
        <p:spPr>
          <a:xfrm>
            <a:off x="519434" y="1989952"/>
            <a:ext cx="0" cy="3226998"/>
          </a:xfrm>
          <a:prstGeom prst="line">
            <a:avLst/>
          </a:prstGeom>
          <a:ln w="508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C7F05D8C-5747-4FBB-911C-64A6AA5120E8}"/>
              </a:ext>
            </a:extLst>
          </p:cNvPr>
          <p:cNvGrpSpPr/>
          <p:nvPr/>
        </p:nvGrpSpPr>
        <p:grpSpPr>
          <a:xfrm>
            <a:off x="6096784" y="1923914"/>
            <a:ext cx="5897942" cy="3691860"/>
            <a:chOff x="6176294" y="1923914"/>
            <a:chExt cx="5570206" cy="3486711"/>
          </a:xfrm>
        </p:grpSpPr>
        <p:sp>
          <p:nvSpPr>
            <p:cNvPr id="83" name="Oval 82">
              <a:extLst>
                <a:ext uri="{FF2B5EF4-FFF2-40B4-BE49-F238E27FC236}">
                  <a16:creationId xmlns:a16="http://schemas.microsoft.com/office/drawing/2014/main" id="{5FDEA886-4BB3-4898-BDA2-A27EEA84567E}"/>
                </a:ext>
              </a:extLst>
            </p:cNvPr>
            <p:cNvSpPr/>
            <p:nvPr/>
          </p:nvSpPr>
          <p:spPr bwMode="auto">
            <a:xfrm>
              <a:off x="9817038" y="217756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Oval 83">
              <a:extLst>
                <a:ext uri="{FF2B5EF4-FFF2-40B4-BE49-F238E27FC236}">
                  <a16:creationId xmlns:a16="http://schemas.microsoft.com/office/drawing/2014/main" id="{A66403BC-6BA9-4F12-900C-120B8A752C95}"/>
                </a:ext>
              </a:extLst>
            </p:cNvPr>
            <p:cNvSpPr/>
            <p:nvPr/>
          </p:nvSpPr>
          <p:spPr bwMode="auto">
            <a:xfrm>
              <a:off x="10602279" y="3176420"/>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FAC1802C-AB0A-42FB-BBFC-71BF6094665C}"/>
                </a:ext>
              </a:extLst>
            </p:cNvPr>
            <p:cNvSpPr/>
            <p:nvPr/>
          </p:nvSpPr>
          <p:spPr bwMode="auto">
            <a:xfrm>
              <a:off x="9042733" y="282235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Oval 85">
              <a:extLst>
                <a:ext uri="{FF2B5EF4-FFF2-40B4-BE49-F238E27FC236}">
                  <a16:creationId xmlns:a16="http://schemas.microsoft.com/office/drawing/2014/main" id="{D9B64835-0CB7-4847-9816-990519FEB05C}"/>
                </a:ext>
              </a:extLst>
            </p:cNvPr>
            <p:cNvSpPr/>
            <p:nvPr/>
          </p:nvSpPr>
          <p:spPr bwMode="auto">
            <a:xfrm>
              <a:off x="6913932" y="443847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2888FC85-37EE-4268-93FD-4AE9C91C9B31}"/>
                </a:ext>
              </a:extLst>
            </p:cNvPr>
            <p:cNvSpPr/>
            <p:nvPr/>
          </p:nvSpPr>
          <p:spPr bwMode="auto">
            <a:xfrm>
              <a:off x="7875262" y="312083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Oval 87">
              <a:extLst>
                <a:ext uri="{FF2B5EF4-FFF2-40B4-BE49-F238E27FC236}">
                  <a16:creationId xmlns:a16="http://schemas.microsoft.com/office/drawing/2014/main" id="{96D137C7-AD4D-4F6B-A621-E4BF565926C8}"/>
                </a:ext>
              </a:extLst>
            </p:cNvPr>
            <p:cNvSpPr/>
            <p:nvPr/>
          </p:nvSpPr>
          <p:spPr bwMode="auto">
            <a:xfrm>
              <a:off x="8061859" y="2267829"/>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Oval 88">
              <a:extLst>
                <a:ext uri="{FF2B5EF4-FFF2-40B4-BE49-F238E27FC236}">
                  <a16:creationId xmlns:a16="http://schemas.microsoft.com/office/drawing/2014/main" id="{99A6749A-E86B-4AB0-B785-D1A15EEB0D99}"/>
                </a:ext>
              </a:extLst>
            </p:cNvPr>
            <p:cNvSpPr/>
            <p:nvPr/>
          </p:nvSpPr>
          <p:spPr bwMode="auto">
            <a:xfrm>
              <a:off x="9834769" y="389440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90" name="Oval 89">
              <a:extLst>
                <a:ext uri="{FF2B5EF4-FFF2-40B4-BE49-F238E27FC236}">
                  <a16:creationId xmlns:a16="http://schemas.microsoft.com/office/drawing/2014/main" id="{D00C2D51-F451-4366-A2D4-541222FB0ADB}"/>
                </a:ext>
              </a:extLst>
            </p:cNvPr>
            <p:cNvSpPr/>
            <p:nvPr/>
          </p:nvSpPr>
          <p:spPr bwMode="auto">
            <a:xfrm>
              <a:off x="11075963" y="408579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91" name="Oval 90">
              <a:extLst>
                <a:ext uri="{FF2B5EF4-FFF2-40B4-BE49-F238E27FC236}">
                  <a16:creationId xmlns:a16="http://schemas.microsoft.com/office/drawing/2014/main" id="{40C19CBD-C9F3-4E69-B335-288CE4FA55E7}"/>
                </a:ext>
              </a:extLst>
            </p:cNvPr>
            <p:cNvSpPr/>
            <p:nvPr/>
          </p:nvSpPr>
          <p:spPr bwMode="auto">
            <a:xfrm>
              <a:off x="9256374" y="470770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92" name="Oval 91">
              <a:extLst>
                <a:ext uri="{FF2B5EF4-FFF2-40B4-BE49-F238E27FC236}">
                  <a16:creationId xmlns:a16="http://schemas.microsoft.com/office/drawing/2014/main" id="{27E45971-E742-46C4-9D11-802C360E1905}"/>
                </a:ext>
              </a:extLst>
            </p:cNvPr>
            <p:cNvSpPr/>
            <p:nvPr/>
          </p:nvSpPr>
          <p:spPr bwMode="auto">
            <a:xfrm>
              <a:off x="7780784" y="4919074"/>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Oval 92">
              <a:extLst>
                <a:ext uri="{FF2B5EF4-FFF2-40B4-BE49-F238E27FC236}">
                  <a16:creationId xmlns:a16="http://schemas.microsoft.com/office/drawing/2014/main" id="{AACDB49B-5F96-499F-9D83-BD3396C6CDC8}"/>
                </a:ext>
              </a:extLst>
            </p:cNvPr>
            <p:cNvSpPr/>
            <p:nvPr/>
          </p:nvSpPr>
          <p:spPr bwMode="auto">
            <a:xfrm>
              <a:off x="6813060" y="3504423"/>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Oval 93">
              <a:extLst>
                <a:ext uri="{FF2B5EF4-FFF2-40B4-BE49-F238E27FC236}">
                  <a16:creationId xmlns:a16="http://schemas.microsoft.com/office/drawing/2014/main" id="{73342386-5CFB-47E2-B915-6208A064EEE7}"/>
                </a:ext>
              </a:extLst>
            </p:cNvPr>
            <p:cNvSpPr/>
            <p:nvPr/>
          </p:nvSpPr>
          <p:spPr bwMode="auto">
            <a:xfrm>
              <a:off x="7943575" y="407608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95" name="Oval 94">
              <a:extLst>
                <a:ext uri="{FF2B5EF4-FFF2-40B4-BE49-F238E27FC236}">
                  <a16:creationId xmlns:a16="http://schemas.microsoft.com/office/drawing/2014/main" id="{FB609C9F-67E4-4702-95C7-2B290F682A3E}"/>
                </a:ext>
              </a:extLst>
            </p:cNvPr>
            <p:cNvSpPr/>
            <p:nvPr/>
          </p:nvSpPr>
          <p:spPr bwMode="auto">
            <a:xfrm>
              <a:off x="6980258" y="2418282"/>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Oval 95">
              <a:extLst>
                <a:ext uri="{FF2B5EF4-FFF2-40B4-BE49-F238E27FC236}">
                  <a16:creationId xmlns:a16="http://schemas.microsoft.com/office/drawing/2014/main" id="{ABDA69B1-8C75-4526-858D-712A09ADA4CB}"/>
                </a:ext>
              </a:extLst>
            </p:cNvPr>
            <p:cNvSpPr/>
            <p:nvPr/>
          </p:nvSpPr>
          <p:spPr bwMode="auto">
            <a:xfrm>
              <a:off x="10661188" y="2210253"/>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Oval 96">
              <a:extLst>
                <a:ext uri="{FF2B5EF4-FFF2-40B4-BE49-F238E27FC236}">
                  <a16:creationId xmlns:a16="http://schemas.microsoft.com/office/drawing/2014/main" id="{F21F89D1-B556-4FE6-B7C4-8D00D8FC7F02}"/>
                </a:ext>
              </a:extLst>
            </p:cNvPr>
            <p:cNvSpPr/>
            <p:nvPr/>
          </p:nvSpPr>
          <p:spPr bwMode="auto">
            <a:xfrm>
              <a:off x="11518798" y="299828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98" name="Oval 97">
              <a:extLst>
                <a:ext uri="{FF2B5EF4-FFF2-40B4-BE49-F238E27FC236}">
                  <a16:creationId xmlns:a16="http://schemas.microsoft.com/office/drawing/2014/main" id="{4683BA22-71AF-4C50-80BB-93CBDC014CD5}"/>
                </a:ext>
              </a:extLst>
            </p:cNvPr>
            <p:cNvSpPr/>
            <p:nvPr/>
          </p:nvSpPr>
          <p:spPr bwMode="auto">
            <a:xfrm>
              <a:off x="7630526" y="204239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Oval 98">
              <a:extLst>
                <a:ext uri="{FF2B5EF4-FFF2-40B4-BE49-F238E27FC236}">
                  <a16:creationId xmlns:a16="http://schemas.microsoft.com/office/drawing/2014/main" id="{C91CB619-F6B7-4933-B2E8-955A2D225F51}"/>
                </a:ext>
              </a:extLst>
            </p:cNvPr>
            <p:cNvSpPr/>
            <p:nvPr/>
          </p:nvSpPr>
          <p:spPr bwMode="auto">
            <a:xfrm>
              <a:off x="6585360" y="3088418"/>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Oval 99">
              <a:extLst>
                <a:ext uri="{FF2B5EF4-FFF2-40B4-BE49-F238E27FC236}">
                  <a16:creationId xmlns:a16="http://schemas.microsoft.com/office/drawing/2014/main" id="{BB119E64-ECBD-4320-939E-94E9DD4CAD49}"/>
                </a:ext>
              </a:extLst>
            </p:cNvPr>
            <p:cNvSpPr/>
            <p:nvPr/>
          </p:nvSpPr>
          <p:spPr bwMode="auto">
            <a:xfrm>
              <a:off x="6275910" y="4935131"/>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TextBox 100">
              <a:extLst>
                <a:ext uri="{FF2B5EF4-FFF2-40B4-BE49-F238E27FC236}">
                  <a16:creationId xmlns:a16="http://schemas.microsoft.com/office/drawing/2014/main" id="{047CF254-1835-492F-BFF2-BCB097C70468}"/>
                </a:ext>
              </a:extLst>
            </p:cNvPr>
            <p:cNvSpPr txBox="1"/>
            <p:nvPr/>
          </p:nvSpPr>
          <p:spPr>
            <a:xfrm>
              <a:off x="9812337" y="1923914"/>
              <a:ext cx="553357" cy="309315"/>
            </a:xfrm>
            <a:prstGeom prst="rect">
              <a:avLst/>
            </a:prstGeom>
            <a:noFill/>
          </p:spPr>
          <p:txBody>
            <a:bodyPr wrap="none" lIns="91440" tIns="91440" rIns="91440" bIns="91440" rtlCol="0">
              <a:spAutoFit/>
            </a:bodyPr>
            <a:lstStyle/>
            <a:p>
              <a:pPr>
                <a:lnSpc>
                  <a:spcPct val="90000"/>
                </a:lnSpc>
                <a:spcAft>
                  <a:spcPts val="600"/>
                </a:spcAft>
              </a:pPr>
              <a:r>
                <a:rPr lang="en-US" sz="900" dirty="0"/>
                <a:t>Groups</a:t>
              </a:r>
            </a:p>
          </p:txBody>
        </p:sp>
        <p:sp>
          <p:nvSpPr>
            <p:cNvPr id="102" name="TextBox 101">
              <a:extLst>
                <a:ext uri="{FF2B5EF4-FFF2-40B4-BE49-F238E27FC236}">
                  <a16:creationId xmlns:a16="http://schemas.microsoft.com/office/drawing/2014/main" id="{51B54C92-E861-4312-9B5A-1E5FF1C0B7A6}"/>
                </a:ext>
              </a:extLst>
            </p:cNvPr>
            <p:cNvSpPr txBox="1"/>
            <p:nvPr/>
          </p:nvSpPr>
          <p:spPr>
            <a:xfrm>
              <a:off x="10661188" y="2894457"/>
              <a:ext cx="405880" cy="309315"/>
            </a:xfrm>
            <a:prstGeom prst="rect">
              <a:avLst/>
            </a:prstGeom>
            <a:noFill/>
          </p:spPr>
          <p:txBody>
            <a:bodyPr wrap="none" lIns="91440" tIns="91440" rIns="91440" bIns="91440" rtlCol="0">
              <a:spAutoFit/>
            </a:bodyPr>
            <a:lstStyle/>
            <a:p>
              <a:pPr>
                <a:lnSpc>
                  <a:spcPct val="90000"/>
                </a:lnSpc>
                <a:spcAft>
                  <a:spcPts val="600"/>
                </a:spcAft>
              </a:pPr>
              <a:r>
                <a:rPr lang="en-US" sz="900" dirty="0"/>
                <a:t>Files</a:t>
              </a:r>
            </a:p>
          </p:txBody>
        </p:sp>
        <p:sp>
          <p:nvSpPr>
            <p:cNvPr id="103" name="TextBox 102">
              <a:extLst>
                <a:ext uri="{FF2B5EF4-FFF2-40B4-BE49-F238E27FC236}">
                  <a16:creationId xmlns:a16="http://schemas.microsoft.com/office/drawing/2014/main" id="{FB3DD174-1AC5-494C-B4E2-F131048985DF}"/>
                </a:ext>
              </a:extLst>
            </p:cNvPr>
            <p:cNvSpPr txBox="1"/>
            <p:nvPr/>
          </p:nvSpPr>
          <p:spPr>
            <a:xfrm>
              <a:off x="9513703" y="2913195"/>
              <a:ext cx="636713" cy="309315"/>
            </a:xfrm>
            <a:prstGeom prst="rect">
              <a:avLst/>
            </a:prstGeom>
            <a:noFill/>
          </p:spPr>
          <p:txBody>
            <a:bodyPr wrap="none" lIns="91440" tIns="91440" rIns="91440" bIns="91440" rtlCol="0">
              <a:spAutoFit/>
            </a:bodyPr>
            <a:lstStyle/>
            <a:p>
              <a:pPr>
                <a:lnSpc>
                  <a:spcPct val="90000"/>
                </a:lnSpc>
                <a:spcAft>
                  <a:spcPts val="600"/>
                </a:spcAft>
              </a:pPr>
              <a:r>
                <a:rPr lang="en-US" sz="900" dirty="0"/>
                <a:t>Calendar</a:t>
              </a:r>
            </a:p>
          </p:txBody>
        </p:sp>
        <p:cxnSp>
          <p:nvCxnSpPr>
            <p:cNvPr id="104" name="Straight Connector 103">
              <a:extLst>
                <a:ext uri="{FF2B5EF4-FFF2-40B4-BE49-F238E27FC236}">
                  <a16:creationId xmlns:a16="http://schemas.microsoft.com/office/drawing/2014/main" id="{FE63A55F-6E14-4330-8AC0-58EDBB11507E}"/>
                </a:ext>
              </a:extLst>
            </p:cNvPr>
            <p:cNvCxnSpPr>
              <a:cxnSpLocks/>
              <a:stCxn id="83" idx="4"/>
              <a:endCxn id="85" idx="0"/>
            </p:cNvCxnSpPr>
            <p:nvPr/>
          </p:nvCxnSpPr>
          <p:spPr>
            <a:xfrm flipH="1">
              <a:off x="9296982" y="2669112"/>
              <a:ext cx="774312" cy="15324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A7BAC2F-057B-42DD-84C9-A20D5A209CD9}"/>
                </a:ext>
              </a:extLst>
            </p:cNvPr>
            <p:cNvCxnSpPr>
              <a:cxnSpLocks/>
              <a:stCxn id="84" idx="1"/>
              <a:endCxn id="83" idx="4"/>
            </p:cNvCxnSpPr>
            <p:nvPr/>
          </p:nvCxnSpPr>
          <p:spPr>
            <a:xfrm flipH="1" flipV="1">
              <a:off x="10071294" y="2669112"/>
              <a:ext cx="605461" cy="5792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A6FDE51-2458-4EF6-AF95-8E015A6A5568}"/>
                </a:ext>
              </a:extLst>
            </p:cNvPr>
            <p:cNvCxnSpPr>
              <a:cxnSpLocks/>
              <a:stCxn id="96" idx="2"/>
              <a:endCxn id="83" idx="6"/>
            </p:cNvCxnSpPr>
            <p:nvPr/>
          </p:nvCxnSpPr>
          <p:spPr>
            <a:xfrm flipH="1">
              <a:off x="10325541" y="2316907"/>
              <a:ext cx="335647" cy="1064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7DD682D-5303-4283-A969-F470382FAA15}"/>
                </a:ext>
              </a:extLst>
            </p:cNvPr>
            <p:cNvCxnSpPr>
              <a:cxnSpLocks/>
              <a:stCxn id="84" idx="7"/>
              <a:endCxn id="97" idx="2"/>
            </p:cNvCxnSpPr>
            <p:nvPr/>
          </p:nvCxnSpPr>
          <p:spPr>
            <a:xfrm flipV="1">
              <a:off x="11036314" y="3104939"/>
              <a:ext cx="482483" cy="143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B6D8136-EF2D-439A-85E9-2FD725FB461C}"/>
                </a:ext>
              </a:extLst>
            </p:cNvPr>
            <p:cNvCxnSpPr>
              <a:stCxn id="90" idx="0"/>
              <a:endCxn id="84" idx="4"/>
            </p:cNvCxnSpPr>
            <p:nvPr/>
          </p:nvCxnSpPr>
          <p:spPr>
            <a:xfrm flipH="1" flipV="1">
              <a:off x="10856535" y="3667963"/>
              <a:ext cx="473676" cy="4178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A92D38E-681E-40D5-B545-7FEBE399AC18}"/>
                </a:ext>
              </a:extLst>
            </p:cNvPr>
            <p:cNvCxnSpPr>
              <a:cxnSpLocks/>
              <a:stCxn id="89" idx="7"/>
              <a:endCxn id="84" idx="3"/>
            </p:cNvCxnSpPr>
            <p:nvPr/>
          </p:nvCxnSpPr>
          <p:spPr>
            <a:xfrm flipV="1">
              <a:off x="10268797" y="3595977"/>
              <a:ext cx="407957" cy="3704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43C8B02-8FE9-4916-BD6C-A343F402109A}"/>
                </a:ext>
              </a:extLst>
            </p:cNvPr>
            <p:cNvCxnSpPr>
              <a:stCxn id="85" idx="5"/>
              <a:endCxn id="89" idx="0"/>
            </p:cNvCxnSpPr>
            <p:nvPr/>
          </p:nvCxnSpPr>
          <p:spPr>
            <a:xfrm>
              <a:off x="9476762" y="3241921"/>
              <a:ext cx="612256" cy="6524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4095AFFA-4F96-4EF0-903B-FBA6C6C46D10}"/>
                </a:ext>
              </a:extLst>
            </p:cNvPr>
            <p:cNvCxnSpPr>
              <a:cxnSpLocks/>
              <a:stCxn id="85" idx="3"/>
              <a:endCxn id="94" idx="0"/>
            </p:cNvCxnSpPr>
            <p:nvPr/>
          </p:nvCxnSpPr>
          <p:spPr>
            <a:xfrm flipH="1">
              <a:off x="8197823" y="3241921"/>
              <a:ext cx="919378" cy="83416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53F62198-8252-4D23-A1E5-372CE129E335}"/>
                </a:ext>
              </a:extLst>
            </p:cNvPr>
            <p:cNvCxnSpPr>
              <a:cxnSpLocks/>
              <a:stCxn id="94" idx="7"/>
              <a:endCxn id="84" idx="3"/>
            </p:cNvCxnSpPr>
            <p:nvPr/>
          </p:nvCxnSpPr>
          <p:spPr>
            <a:xfrm flipV="1">
              <a:off x="8377602" y="3595977"/>
              <a:ext cx="2299152" cy="55209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C75942F-1B3D-48E5-8DF5-FAF014EAD4A8}"/>
                </a:ext>
              </a:extLst>
            </p:cNvPr>
            <p:cNvCxnSpPr>
              <a:stCxn id="87" idx="6"/>
              <a:endCxn id="84" idx="2"/>
            </p:cNvCxnSpPr>
            <p:nvPr/>
          </p:nvCxnSpPr>
          <p:spPr>
            <a:xfrm>
              <a:off x="8383757" y="3366614"/>
              <a:ext cx="2218529" cy="5557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5B3B411-62F8-4DC1-B708-68757EB7F06B}"/>
                </a:ext>
              </a:extLst>
            </p:cNvPr>
            <p:cNvCxnSpPr>
              <a:stCxn id="94" idx="5"/>
              <a:endCxn id="91" idx="1"/>
            </p:cNvCxnSpPr>
            <p:nvPr/>
          </p:nvCxnSpPr>
          <p:spPr>
            <a:xfrm>
              <a:off x="8377602" y="4495651"/>
              <a:ext cx="953239" cy="2840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363A311-07F3-49FA-9AEB-56805AFB23A4}"/>
                </a:ext>
              </a:extLst>
            </p:cNvPr>
            <p:cNvCxnSpPr>
              <a:cxnSpLocks/>
              <a:stCxn id="94" idx="6"/>
              <a:endCxn id="89" idx="2"/>
            </p:cNvCxnSpPr>
            <p:nvPr/>
          </p:nvCxnSpPr>
          <p:spPr>
            <a:xfrm flipV="1">
              <a:off x="8452070" y="4140183"/>
              <a:ext cx="1382698" cy="1816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6E5BEFE4-7830-497D-BB28-C03648EC9BCA}"/>
                </a:ext>
              </a:extLst>
            </p:cNvPr>
            <p:cNvCxnSpPr>
              <a:stCxn id="94" idx="1"/>
              <a:endCxn id="87" idx="4"/>
            </p:cNvCxnSpPr>
            <p:nvPr/>
          </p:nvCxnSpPr>
          <p:spPr>
            <a:xfrm flipV="1">
              <a:off x="8018042" y="3612389"/>
              <a:ext cx="111468" cy="5356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07E739E3-77A1-4472-909B-8AE6E8A9AD6D}"/>
                </a:ext>
              </a:extLst>
            </p:cNvPr>
            <p:cNvCxnSpPr>
              <a:stCxn id="93" idx="6"/>
              <a:endCxn id="94" idx="2"/>
            </p:cNvCxnSpPr>
            <p:nvPr/>
          </p:nvCxnSpPr>
          <p:spPr>
            <a:xfrm>
              <a:off x="7321556" y="3750197"/>
              <a:ext cx="622018" cy="5716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71358749-4499-4FDF-9808-F5307A6038B7}"/>
                </a:ext>
              </a:extLst>
            </p:cNvPr>
            <p:cNvCxnSpPr>
              <a:cxnSpLocks/>
              <a:stCxn id="93" idx="5"/>
              <a:endCxn id="86" idx="0"/>
            </p:cNvCxnSpPr>
            <p:nvPr/>
          </p:nvCxnSpPr>
          <p:spPr>
            <a:xfrm flipH="1">
              <a:off x="7168181" y="3923987"/>
              <a:ext cx="78908" cy="5144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86FE586-6933-48A1-A2C9-2CEA98C443DA}"/>
                </a:ext>
              </a:extLst>
            </p:cNvPr>
            <p:cNvCxnSpPr>
              <a:stCxn id="86" idx="5"/>
              <a:endCxn id="92" idx="1"/>
            </p:cNvCxnSpPr>
            <p:nvPr/>
          </p:nvCxnSpPr>
          <p:spPr>
            <a:xfrm>
              <a:off x="7347961" y="4858042"/>
              <a:ext cx="507291" cy="13301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61FC046F-F805-4638-B010-A07DA8F3B93F}"/>
                </a:ext>
              </a:extLst>
            </p:cNvPr>
            <p:cNvCxnSpPr>
              <a:stCxn id="86" idx="6"/>
              <a:endCxn id="94" idx="3"/>
            </p:cNvCxnSpPr>
            <p:nvPr/>
          </p:nvCxnSpPr>
          <p:spPr>
            <a:xfrm flipV="1">
              <a:off x="7422428" y="4495651"/>
              <a:ext cx="595615" cy="18860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950F5C95-4CB2-4EAC-A07A-45A9516A20E2}"/>
                </a:ext>
              </a:extLst>
            </p:cNvPr>
            <p:cNvCxnSpPr>
              <a:stCxn id="92" idx="7"/>
              <a:endCxn id="94" idx="4"/>
            </p:cNvCxnSpPr>
            <p:nvPr/>
          </p:nvCxnSpPr>
          <p:spPr>
            <a:xfrm flipH="1" flipV="1">
              <a:off x="8197823" y="4567636"/>
              <a:ext cx="16988" cy="42342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8E407E8-62C4-47CC-8650-6AA25EDFF24D}"/>
                </a:ext>
              </a:extLst>
            </p:cNvPr>
            <p:cNvCxnSpPr>
              <a:cxnSpLocks/>
              <a:stCxn id="100" idx="7"/>
              <a:endCxn id="86" idx="2"/>
            </p:cNvCxnSpPr>
            <p:nvPr/>
          </p:nvCxnSpPr>
          <p:spPr>
            <a:xfrm flipV="1">
              <a:off x="6470265" y="4684252"/>
              <a:ext cx="443667" cy="28211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59338B7D-9EE4-4633-8E01-1C7FF2967DED}"/>
                </a:ext>
              </a:extLst>
            </p:cNvPr>
            <p:cNvCxnSpPr>
              <a:cxnSpLocks/>
              <a:stCxn id="95" idx="3"/>
              <a:endCxn id="99" idx="7"/>
            </p:cNvCxnSpPr>
            <p:nvPr/>
          </p:nvCxnSpPr>
          <p:spPr>
            <a:xfrm flipH="1">
              <a:off x="6779714" y="2837847"/>
              <a:ext cx="275009" cy="2818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2837734-3978-4AD8-BCFD-B880671A1288}"/>
                </a:ext>
              </a:extLst>
            </p:cNvPr>
            <p:cNvCxnSpPr>
              <a:stCxn id="87" idx="0"/>
              <a:endCxn id="88" idx="4"/>
            </p:cNvCxnSpPr>
            <p:nvPr/>
          </p:nvCxnSpPr>
          <p:spPr>
            <a:xfrm flipV="1">
              <a:off x="8129510" y="2759380"/>
              <a:ext cx="186597" cy="361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CCE1916E-C1E4-42DB-82FE-A09D39DB68AE}"/>
                </a:ext>
              </a:extLst>
            </p:cNvPr>
            <p:cNvCxnSpPr>
              <a:stCxn id="88" idx="2"/>
              <a:endCxn id="95" idx="6"/>
            </p:cNvCxnSpPr>
            <p:nvPr/>
          </p:nvCxnSpPr>
          <p:spPr>
            <a:xfrm flipH="1">
              <a:off x="7488753" y="2513606"/>
              <a:ext cx="573107" cy="1504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926A494E-8CD5-4990-85C7-8605EA76EC65}"/>
                </a:ext>
              </a:extLst>
            </p:cNvPr>
            <p:cNvCxnSpPr>
              <a:cxnSpLocks/>
              <a:stCxn id="88" idx="1"/>
              <a:endCxn id="98" idx="5"/>
            </p:cNvCxnSpPr>
            <p:nvPr/>
          </p:nvCxnSpPr>
          <p:spPr>
            <a:xfrm flipH="1" flipV="1">
              <a:off x="7824882" y="2224466"/>
              <a:ext cx="311446" cy="1153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637F759-9592-4E2C-92A5-E7961E9BF5AB}"/>
                </a:ext>
              </a:extLst>
            </p:cNvPr>
            <p:cNvCxnSpPr>
              <a:stCxn id="88" idx="6"/>
              <a:endCxn id="83" idx="2"/>
            </p:cNvCxnSpPr>
            <p:nvPr/>
          </p:nvCxnSpPr>
          <p:spPr>
            <a:xfrm flipV="1">
              <a:off x="8570354" y="2423336"/>
              <a:ext cx="1246692" cy="902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1E0659E-0B97-4180-8E73-F95D2E4A0A6B}"/>
                </a:ext>
              </a:extLst>
            </p:cNvPr>
            <p:cNvCxnSpPr>
              <a:stCxn id="89" idx="6"/>
              <a:endCxn id="90" idx="2"/>
            </p:cNvCxnSpPr>
            <p:nvPr/>
          </p:nvCxnSpPr>
          <p:spPr>
            <a:xfrm>
              <a:off x="10343263" y="4140183"/>
              <a:ext cx="732700" cy="1913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205E882A-323E-43B9-B8C8-6EC1732BCB44}"/>
                </a:ext>
              </a:extLst>
            </p:cNvPr>
            <p:cNvCxnSpPr>
              <a:stCxn id="91" idx="7"/>
              <a:endCxn id="89" idx="3"/>
            </p:cNvCxnSpPr>
            <p:nvPr/>
          </p:nvCxnSpPr>
          <p:spPr>
            <a:xfrm flipV="1">
              <a:off x="9690400" y="4313974"/>
              <a:ext cx="218836" cy="4657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E635766B-DF3F-4215-85F2-3F6C9A5EF307}"/>
                </a:ext>
              </a:extLst>
            </p:cNvPr>
            <p:cNvSpPr txBox="1"/>
            <p:nvPr/>
          </p:nvSpPr>
          <p:spPr>
            <a:xfrm>
              <a:off x="10104332" y="3723795"/>
              <a:ext cx="686406" cy="309315"/>
            </a:xfrm>
            <a:prstGeom prst="rect">
              <a:avLst/>
            </a:prstGeom>
            <a:noFill/>
          </p:spPr>
          <p:txBody>
            <a:bodyPr wrap="none" lIns="91440" tIns="91440" rIns="91440" bIns="91440" rtlCol="0">
              <a:spAutoFit/>
            </a:bodyPr>
            <a:lstStyle/>
            <a:p>
              <a:pPr>
                <a:lnSpc>
                  <a:spcPct val="90000"/>
                </a:lnSpc>
                <a:spcAft>
                  <a:spcPts val="600"/>
                </a:spcAft>
              </a:pPr>
              <a:r>
                <a:rPr lang="en-US" sz="900" dirty="0"/>
                <a:t>Messages</a:t>
              </a:r>
            </a:p>
          </p:txBody>
        </p:sp>
        <p:sp>
          <p:nvSpPr>
            <p:cNvPr id="131" name="TextBox 130">
              <a:extLst>
                <a:ext uri="{FF2B5EF4-FFF2-40B4-BE49-F238E27FC236}">
                  <a16:creationId xmlns:a16="http://schemas.microsoft.com/office/drawing/2014/main" id="{60722D3B-AA27-4903-9A3C-57967ABEC0CD}"/>
                </a:ext>
              </a:extLst>
            </p:cNvPr>
            <p:cNvSpPr txBox="1"/>
            <p:nvPr/>
          </p:nvSpPr>
          <p:spPr>
            <a:xfrm>
              <a:off x="10519351" y="4394136"/>
              <a:ext cx="659155" cy="309315"/>
            </a:xfrm>
            <a:prstGeom prst="rect">
              <a:avLst/>
            </a:prstGeom>
            <a:noFill/>
          </p:spPr>
          <p:txBody>
            <a:bodyPr wrap="none" lIns="91440" tIns="91440" rIns="91440" bIns="91440" rtlCol="0">
              <a:spAutoFit/>
            </a:bodyPr>
            <a:lstStyle/>
            <a:p>
              <a:pPr>
                <a:lnSpc>
                  <a:spcPct val="90000"/>
                </a:lnSpc>
                <a:spcAft>
                  <a:spcPts val="600"/>
                </a:spcAft>
              </a:pPr>
              <a:r>
                <a:rPr lang="en-US" sz="900" dirty="0"/>
                <a:t>Meetings</a:t>
              </a:r>
            </a:p>
          </p:txBody>
        </p:sp>
        <p:sp>
          <p:nvSpPr>
            <p:cNvPr id="132" name="TextBox 131">
              <a:extLst>
                <a:ext uri="{FF2B5EF4-FFF2-40B4-BE49-F238E27FC236}">
                  <a16:creationId xmlns:a16="http://schemas.microsoft.com/office/drawing/2014/main" id="{11A54D4B-C32D-4E1A-9E70-5E6688EC06DA}"/>
                </a:ext>
              </a:extLst>
            </p:cNvPr>
            <p:cNvSpPr txBox="1"/>
            <p:nvPr/>
          </p:nvSpPr>
          <p:spPr>
            <a:xfrm>
              <a:off x="8411867" y="4274591"/>
              <a:ext cx="413896" cy="309315"/>
            </a:xfrm>
            <a:prstGeom prst="rect">
              <a:avLst/>
            </a:prstGeom>
            <a:noFill/>
          </p:spPr>
          <p:txBody>
            <a:bodyPr wrap="none" lIns="91440" tIns="91440" rIns="91440" bIns="91440" rtlCol="0">
              <a:spAutoFit/>
            </a:bodyPr>
            <a:lstStyle/>
            <a:p>
              <a:pPr>
                <a:lnSpc>
                  <a:spcPct val="90000"/>
                </a:lnSpc>
                <a:spcAft>
                  <a:spcPts val="600"/>
                </a:spcAft>
              </a:pPr>
              <a:r>
                <a:rPr lang="en-US" sz="900" dirty="0"/>
                <a:t>User</a:t>
              </a:r>
            </a:p>
          </p:txBody>
        </p:sp>
        <p:sp>
          <p:nvSpPr>
            <p:cNvPr id="133" name="TextBox 132">
              <a:extLst>
                <a:ext uri="{FF2B5EF4-FFF2-40B4-BE49-F238E27FC236}">
                  <a16:creationId xmlns:a16="http://schemas.microsoft.com/office/drawing/2014/main" id="{6CBE5283-DF3C-4CFF-BDE1-53F6A3522E1A}"/>
                </a:ext>
              </a:extLst>
            </p:cNvPr>
            <p:cNvSpPr txBox="1"/>
            <p:nvPr/>
          </p:nvSpPr>
          <p:spPr>
            <a:xfrm>
              <a:off x="9733587" y="4819660"/>
              <a:ext cx="532518" cy="309315"/>
            </a:xfrm>
            <a:prstGeom prst="rect">
              <a:avLst/>
            </a:prstGeom>
            <a:noFill/>
          </p:spPr>
          <p:txBody>
            <a:bodyPr wrap="none" lIns="91440" tIns="91440" rIns="91440" bIns="91440" rtlCol="0">
              <a:spAutoFit/>
            </a:bodyPr>
            <a:lstStyle/>
            <a:p>
              <a:pPr>
                <a:lnSpc>
                  <a:spcPct val="90000"/>
                </a:lnSpc>
                <a:spcAft>
                  <a:spcPts val="600"/>
                </a:spcAft>
              </a:pPr>
              <a:r>
                <a:rPr lang="en-US" sz="900" dirty="0"/>
                <a:t>People</a:t>
              </a:r>
            </a:p>
          </p:txBody>
        </p:sp>
        <p:sp>
          <p:nvSpPr>
            <p:cNvPr id="134" name="TextBox 133">
              <a:extLst>
                <a:ext uri="{FF2B5EF4-FFF2-40B4-BE49-F238E27FC236}">
                  <a16:creationId xmlns:a16="http://schemas.microsoft.com/office/drawing/2014/main" id="{7C3E1A24-5E5A-4B93-B9B8-7D2A858299F7}"/>
                </a:ext>
              </a:extLst>
            </p:cNvPr>
            <p:cNvSpPr txBox="1"/>
            <p:nvPr/>
          </p:nvSpPr>
          <p:spPr>
            <a:xfrm>
              <a:off x="8251357" y="4952280"/>
              <a:ext cx="570990" cy="309315"/>
            </a:xfrm>
            <a:prstGeom prst="rect">
              <a:avLst/>
            </a:prstGeom>
            <a:noFill/>
          </p:spPr>
          <p:txBody>
            <a:bodyPr wrap="none" lIns="91440" tIns="91440" rIns="91440" bIns="91440" rtlCol="0">
              <a:spAutoFit/>
            </a:bodyPr>
            <a:lstStyle/>
            <a:p>
              <a:pPr>
                <a:lnSpc>
                  <a:spcPct val="90000"/>
                </a:lnSpc>
                <a:spcAft>
                  <a:spcPts val="600"/>
                </a:spcAft>
              </a:pPr>
              <a:r>
                <a:rPr lang="en-US" sz="900" dirty="0"/>
                <a:t>Devices</a:t>
              </a:r>
            </a:p>
          </p:txBody>
        </p:sp>
        <p:sp>
          <p:nvSpPr>
            <p:cNvPr id="135" name="TextBox 134">
              <a:extLst>
                <a:ext uri="{FF2B5EF4-FFF2-40B4-BE49-F238E27FC236}">
                  <a16:creationId xmlns:a16="http://schemas.microsoft.com/office/drawing/2014/main" id="{1CD98150-1F44-49B1-A991-3DB35A269814}"/>
                </a:ext>
              </a:extLst>
            </p:cNvPr>
            <p:cNvSpPr txBox="1"/>
            <p:nvPr/>
          </p:nvSpPr>
          <p:spPr>
            <a:xfrm>
              <a:off x="6176294" y="4321860"/>
              <a:ext cx="723275" cy="309315"/>
            </a:xfrm>
            <a:prstGeom prst="rect">
              <a:avLst/>
            </a:prstGeom>
            <a:noFill/>
          </p:spPr>
          <p:txBody>
            <a:bodyPr wrap="none" lIns="91440" tIns="91440" rIns="91440" bIns="91440" rtlCol="0">
              <a:spAutoFit/>
            </a:bodyPr>
            <a:lstStyle/>
            <a:p>
              <a:pPr>
                <a:lnSpc>
                  <a:spcPct val="90000"/>
                </a:lnSpc>
                <a:spcAft>
                  <a:spcPts val="600"/>
                </a:spcAft>
              </a:pPr>
              <a:r>
                <a:rPr lang="en-US" sz="900" dirty="0"/>
                <a:t>Coworkers</a:t>
              </a:r>
            </a:p>
          </p:txBody>
        </p:sp>
        <p:sp>
          <p:nvSpPr>
            <p:cNvPr id="136" name="TextBox 135">
              <a:extLst>
                <a:ext uri="{FF2B5EF4-FFF2-40B4-BE49-F238E27FC236}">
                  <a16:creationId xmlns:a16="http://schemas.microsoft.com/office/drawing/2014/main" id="{0438C721-CBD1-4239-9C69-22A132347175}"/>
                </a:ext>
              </a:extLst>
            </p:cNvPr>
            <p:cNvSpPr txBox="1"/>
            <p:nvPr/>
          </p:nvSpPr>
          <p:spPr>
            <a:xfrm>
              <a:off x="6210358" y="3553675"/>
              <a:ext cx="579005" cy="309315"/>
            </a:xfrm>
            <a:prstGeom prst="rect">
              <a:avLst/>
            </a:prstGeom>
            <a:noFill/>
          </p:spPr>
          <p:txBody>
            <a:bodyPr wrap="none" lIns="91440" tIns="91440" rIns="91440" bIns="91440" rtlCol="0">
              <a:spAutoFit/>
            </a:bodyPr>
            <a:lstStyle/>
            <a:p>
              <a:pPr>
                <a:lnSpc>
                  <a:spcPct val="90000"/>
                </a:lnSpc>
                <a:spcAft>
                  <a:spcPts val="600"/>
                </a:spcAft>
              </a:pPr>
              <a:r>
                <a:rPr lang="en-US" sz="900" dirty="0"/>
                <a:t>Insights</a:t>
              </a:r>
            </a:p>
          </p:txBody>
        </p:sp>
        <p:sp>
          <p:nvSpPr>
            <p:cNvPr id="137" name="TextBox 136">
              <a:extLst>
                <a:ext uri="{FF2B5EF4-FFF2-40B4-BE49-F238E27FC236}">
                  <a16:creationId xmlns:a16="http://schemas.microsoft.com/office/drawing/2014/main" id="{B74382E8-A875-49A9-B1A8-970CA6744CE8}"/>
                </a:ext>
              </a:extLst>
            </p:cNvPr>
            <p:cNvSpPr txBox="1"/>
            <p:nvPr/>
          </p:nvSpPr>
          <p:spPr>
            <a:xfrm>
              <a:off x="7321555" y="2786752"/>
              <a:ext cx="470000" cy="309315"/>
            </a:xfrm>
            <a:prstGeom prst="rect">
              <a:avLst/>
            </a:prstGeom>
            <a:noFill/>
          </p:spPr>
          <p:txBody>
            <a:bodyPr wrap="none" lIns="91440" tIns="91440" rIns="91440" bIns="91440" rtlCol="0">
              <a:spAutoFit/>
            </a:bodyPr>
            <a:lstStyle/>
            <a:p>
              <a:pPr>
                <a:lnSpc>
                  <a:spcPct val="90000"/>
                </a:lnSpc>
                <a:spcAft>
                  <a:spcPts val="600"/>
                </a:spcAft>
              </a:pPr>
              <a:r>
                <a:rPr lang="en-US" sz="900" dirty="0"/>
                <a:t>Chats</a:t>
              </a:r>
            </a:p>
          </p:txBody>
        </p:sp>
        <p:sp>
          <p:nvSpPr>
            <p:cNvPr id="138" name="TextBox 137">
              <a:extLst>
                <a:ext uri="{FF2B5EF4-FFF2-40B4-BE49-F238E27FC236}">
                  <a16:creationId xmlns:a16="http://schemas.microsoft.com/office/drawing/2014/main" id="{A2529692-8471-4C38-9EEE-6897F182C31C}"/>
                </a:ext>
              </a:extLst>
            </p:cNvPr>
            <p:cNvSpPr txBox="1"/>
            <p:nvPr/>
          </p:nvSpPr>
          <p:spPr>
            <a:xfrm>
              <a:off x="8262324" y="2001156"/>
              <a:ext cx="514885" cy="309315"/>
            </a:xfrm>
            <a:prstGeom prst="rect">
              <a:avLst/>
            </a:prstGeom>
            <a:noFill/>
          </p:spPr>
          <p:txBody>
            <a:bodyPr wrap="none" lIns="91440" tIns="91440" rIns="91440" bIns="91440" rtlCol="0">
              <a:spAutoFit/>
            </a:bodyPr>
            <a:lstStyle/>
            <a:p>
              <a:pPr>
                <a:lnSpc>
                  <a:spcPct val="90000"/>
                </a:lnSpc>
                <a:spcAft>
                  <a:spcPts val="600"/>
                </a:spcAft>
              </a:pPr>
              <a:r>
                <a:rPr lang="en-US" sz="900" dirty="0"/>
                <a:t>Teams</a:t>
              </a:r>
            </a:p>
          </p:txBody>
        </p:sp>
        <p:sp>
          <p:nvSpPr>
            <p:cNvPr id="139" name="TextBox 138">
              <a:extLst>
                <a:ext uri="{FF2B5EF4-FFF2-40B4-BE49-F238E27FC236}">
                  <a16:creationId xmlns:a16="http://schemas.microsoft.com/office/drawing/2014/main" id="{CF2B13FD-8387-4D0A-8217-E1C8C0EB7174}"/>
                </a:ext>
              </a:extLst>
            </p:cNvPr>
            <p:cNvSpPr txBox="1"/>
            <p:nvPr/>
          </p:nvSpPr>
          <p:spPr>
            <a:xfrm>
              <a:off x="6824781" y="2085734"/>
              <a:ext cx="461986" cy="309315"/>
            </a:xfrm>
            <a:prstGeom prst="rect">
              <a:avLst/>
            </a:prstGeom>
            <a:noFill/>
          </p:spPr>
          <p:txBody>
            <a:bodyPr wrap="none" lIns="91440" tIns="91440" rIns="91440" bIns="91440" rtlCol="0">
              <a:spAutoFit/>
            </a:bodyPr>
            <a:lstStyle/>
            <a:p>
              <a:pPr>
                <a:lnSpc>
                  <a:spcPct val="90000"/>
                </a:lnSpc>
                <a:spcAft>
                  <a:spcPts val="600"/>
                </a:spcAft>
              </a:pPr>
              <a:r>
                <a:rPr lang="en-US" sz="900" dirty="0"/>
                <a:t>Tasks</a:t>
              </a:r>
            </a:p>
          </p:txBody>
        </p:sp>
        <p:cxnSp>
          <p:nvCxnSpPr>
            <p:cNvPr id="140" name="Straight Connector 139">
              <a:extLst>
                <a:ext uri="{FF2B5EF4-FFF2-40B4-BE49-F238E27FC236}">
                  <a16:creationId xmlns:a16="http://schemas.microsoft.com/office/drawing/2014/main" id="{67583411-A294-4ED6-8F4B-1A7E70CE980A}"/>
                </a:ext>
              </a:extLst>
            </p:cNvPr>
            <p:cNvCxnSpPr>
              <a:stCxn id="87" idx="3"/>
              <a:endCxn id="86" idx="7"/>
            </p:cNvCxnSpPr>
            <p:nvPr/>
          </p:nvCxnSpPr>
          <p:spPr>
            <a:xfrm flipH="1">
              <a:off x="7347962" y="3540406"/>
              <a:ext cx="601770" cy="9700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42816DA9-914F-44DE-90B6-46930FEFD664}"/>
                </a:ext>
              </a:extLst>
            </p:cNvPr>
            <p:cNvSpPr txBox="1"/>
            <p:nvPr/>
          </p:nvSpPr>
          <p:spPr>
            <a:xfrm>
              <a:off x="8698436" y="3529479"/>
              <a:ext cx="1138453" cy="323165"/>
            </a:xfrm>
            <a:prstGeom prst="rect">
              <a:avLst/>
            </a:prstGeom>
            <a:noFill/>
          </p:spPr>
          <p:txBody>
            <a:bodyPr wrap="none" lIns="91440" tIns="91440" rIns="91440" bIns="91440" rtlCol="0">
              <a:spAutoFit/>
            </a:bodyPr>
            <a:lstStyle/>
            <a:p>
              <a:pPr>
                <a:lnSpc>
                  <a:spcPct val="90000"/>
                </a:lnSpc>
                <a:spcAft>
                  <a:spcPts val="600"/>
                </a:spcAft>
              </a:pPr>
              <a:r>
                <a:rPr lang="en-US" sz="1000" dirty="0">
                  <a:latin typeface="+mj-lt"/>
                </a:rPr>
                <a:t>Microsoft Graph</a:t>
              </a:r>
            </a:p>
          </p:txBody>
        </p:sp>
        <p:cxnSp>
          <p:nvCxnSpPr>
            <p:cNvPr id="142" name="Straight Connector 141">
              <a:extLst>
                <a:ext uri="{FF2B5EF4-FFF2-40B4-BE49-F238E27FC236}">
                  <a16:creationId xmlns:a16="http://schemas.microsoft.com/office/drawing/2014/main" id="{6B4E86A8-8D3A-4BF8-AD63-E37940578BD3}"/>
                </a:ext>
              </a:extLst>
            </p:cNvPr>
            <p:cNvCxnSpPr>
              <a:endCxn id="88" idx="5"/>
            </p:cNvCxnSpPr>
            <p:nvPr/>
          </p:nvCxnSpPr>
          <p:spPr>
            <a:xfrm flipH="1" flipV="1">
              <a:off x="8495880" y="2687402"/>
              <a:ext cx="575889" cy="2224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3" name="Group 4">
              <a:extLst>
                <a:ext uri="{FF2B5EF4-FFF2-40B4-BE49-F238E27FC236}">
                  <a16:creationId xmlns:a16="http://schemas.microsoft.com/office/drawing/2014/main" id="{8DD8435E-70B7-47A3-99C3-6ECCB3CF56CA}"/>
                </a:ext>
              </a:extLst>
            </p:cNvPr>
            <p:cNvGrpSpPr>
              <a:grpSpLocks noChangeAspect="1"/>
            </p:cNvGrpSpPr>
            <p:nvPr/>
          </p:nvGrpSpPr>
          <p:grpSpPr bwMode="auto">
            <a:xfrm>
              <a:off x="7141268" y="2550316"/>
              <a:ext cx="195262" cy="227011"/>
              <a:chOff x="4388" y="2056"/>
              <a:chExt cx="123" cy="143"/>
            </a:xfrm>
            <a:solidFill>
              <a:schemeClr val="bg2"/>
            </a:solidFill>
          </p:grpSpPr>
          <p:sp>
            <p:nvSpPr>
              <p:cNvPr id="183" name="Freeform 5">
                <a:extLst>
                  <a:ext uri="{FF2B5EF4-FFF2-40B4-BE49-F238E27FC236}">
                    <a16:creationId xmlns:a16="http://schemas.microsoft.com/office/drawing/2014/main" id="{B8661C68-F4BD-4DF5-90EA-6DF0C039C519}"/>
                  </a:ext>
                </a:extLst>
              </p:cNvPr>
              <p:cNvSpPr>
                <a:spLocks noEditPoints="1"/>
              </p:cNvSpPr>
              <p:nvPr/>
            </p:nvSpPr>
            <p:spPr bwMode="auto">
              <a:xfrm>
                <a:off x="4388" y="2056"/>
                <a:ext cx="123" cy="143"/>
              </a:xfrm>
              <a:custGeom>
                <a:avLst/>
                <a:gdLst>
                  <a:gd name="T0" fmla="*/ 304 w 384"/>
                  <a:gd name="T1" fmla="*/ 448 h 448"/>
                  <a:gd name="T2" fmla="*/ 80 w 384"/>
                  <a:gd name="T3" fmla="*/ 448 h 448"/>
                  <a:gd name="T4" fmla="*/ 0 w 384"/>
                  <a:gd name="T5" fmla="*/ 368 h 448"/>
                  <a:gd name="T6" fmla="*/ 0 w 384"/>
                  <a:gd name="T7" fmla="*/ 0 h 448"/>
                  <a:gd name="T8" fmla="*/ 352 w 384"/>
                  <a:gd name="T9" fmla="*/ 0 h 448"/>
                  <a:gd name="T10" fmla="*/ 352 w 384"/>
                  <a:gd name="T11" fmla="*/ 352 h 448"/>
                  <a:gd name="T12" fmla="*/ 320 w 384"/>
                  <a:gd name="T13" fmla="*/ 352 h 448"/>
                  <a:gd name="T14" fmla="*/ 320 w 384"/>
                  <a:gd name="T15" fmla="*/ 32 h 448"/>
                  <a:gd name="T16" fmla="*/ 32 w 384"/>
                  <a:gd name="T17" fmla="*/ 32 h 448"/>
                  <a:gd name="T18" fmla="*/ 32 w 384"/>
                  <a:gd name="T19" fmla="*/ 368 h 448"/>
                  <a:gd name="T20" fmla="*/ 80 w 384"/>
                  <a:gd name="T21" fmla="*/ 416 h 448"/>
                  <a:gd name="T22" fmla="*/ 128 w 384"/>
                  <a:gd name="T23" fmla="*/ 368 h 448"/>
                  <a:gd name="T24" fmla="*/ 128 w 384"/>
                  <a:gd name="T25" fmla="*/ 352 h 448"/>
                  <a:gd name="T26" fmla="*/ 384 w 384"/>
                  <a:gd name="T27" fmla="*/ 352 h 448"/>
                  <a:gd name="T28" fmla="*/ 384 w 384"/>
                  <a:gd name="T29" fmla="*/ 368 h 448"/>
                  <a:gd name="T30" fmla="*/ 304 w 384"/>
                  <a:gd name="T31" fmla="*/ 448 h 448"/>
                  <a:gd name="T32" fmla="*/ 144 w 384"/>
                  <a:gd name="T33" fmla="*/ 416 h 448"/>
                  <a:gd name="T34" fmla="*/ 304 w 384"/>
                  <a:gd name="T35" fmla="*/ 416 h 448"/>
                  <a:gd name="T36" fmla="*/ 350 w 384"/>
                  <a:gd name="T37" fmla="*/ 384 h 448"/>
                  <a:gd name="T38" fmla="*/ 159 w 384"/>
                  <a:gd name="T39" fmla="*/ 384 h 448"/>
                  <a:gd name="T40" fmla="*/ 144 w 384"/>
                  <a:gd name="T41" fmla="*/ 41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4" h="448">
                    <a:moveTo>
                      <a:pt x="304" y="448"/>
                    </a:moveTo>
                    <a:lnTo>
                      <a:pt x="80" y="448"/>
                    </a:lnTo>
                    <a:cubicBezTo>
                      <a:pt x="36" y="448"/>
                      <a:pt x="0" y="413"/>
                      <a:pt x="0" y="368"/>
                    </a:cubicBezTo>
                    <a:lnTo>
                      <a:pt x="0" y="0"/>
                    </a:lnTo>
                    <a:lnTo>
                      <a:pt x="352" y="0"/>
                    </a:lnTo>
                    <a:lnTo>
                      <a:pt x="352" y="352"/>
                    </a:lnTo>
                    <a:lnTo>
                      <a:pt x="320" y="352"/>
                    </a:lnTo>
                    <a:lnTo>
                      <a:pt x="320" y="32"/>
                    </a:lnTo>
                    <a:lnTo>
                      <a:pt x="32" y="32"/>
                    </a:lnTo>
                    <a:lnTo>
                      <a:pt x="32" y="368"/>
                    </a:lnTo>
                    <a:cubicBezTo>
                      <a:pt x="32" y="395"/>
                      <a:pt x="54" y="416"/>
                      <a:pt x="80" y="416"/>
                    </a:cubicBezTo>
                    <a:cubicBezTo>
                      <a:pt x="107" y="416"/>
                      <a:pt x="128" y="395"/>
                      <a:pt x="128" y="368"/>
                    </a:cubicBezTo>
                    <a:lnTo>
                      <a:pt x="128" y="352"/>
                    </a:lnTo>
                    <a:lnTo>
                      <a:pt x="384" y="352"/>
                    </a:lnTo>
                    <a:lnTo>
                      <a:pt x="384" y="368"/>
                    </a:lnTo>
                    <a:cubicBezTo>
                      <a:pt x="384" y="413"/>
                      <a:pt x="349" y="448"/>
                      <a:pt x="304" y="448"/>
                    </a:cubicBezTo>
                    <a:close/>
                    <a:moveTo>
                      <a:pt x="144" y="416"/>
                    </a:moveTo>
                    <a:lnTo>
                      <a:pt x="304" y="416"/>
                    </a:lnTo>
                    <a:cubicBezTo>
                      <a:pt x="325" y="416"/>
                      <a:pt x="343" y="403"/>
                      <a:pt x="350" y="384"/>
                    </a:cubicBezTo>
                    <a:lnTo>
                      <a:pt x="159" y="384"/>
                    </a:lnTo>
                    <a:cubicBezTo>
                      <a:pt x="156" y="396"/>
                      <a:pt x="151" y="407"/>
                      <a:pt x="144" y="41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Rectangle 6">
                <a:extLst>
                  <a:ext uri="{FF2B5EF4-FFF2-40B4-BE49-F238E27FC236}">
                    <a16:creationId xmlns:a16="http://schemas.microsoft.com/office/drawing/2014/main" id="{A23D6801-92F7-43A9-BDB7-5302CDBE5C80}"/>
                  </a:ext>
                </a:extLst>
              </p:cNvPr>
              <p:cNvSpPr>
                <a:spLocks noChangeArrowheads="1"/>
              </p:cNvSpPr>
              <p:nvPr/>
            </p:nvSpPr>
            <p:spPr bwMode="auto">
              <a:xfrm>
                <a:off x="4409" y="2122"/>
                <a:ext cx="7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7">
                <a:extLst>
                  <a:ext uri="{FF2B5EF4-FFF2-40B4-BE49-F238E27FC236}">
                    <a16:creationId xmlns:a16="http://schemas.microsoft.com/office/drawing/2014/main" id="{B25F1CB6-466C-4D72-AEF6-77658A521173}"/>
                  </a:ext>
                </a:extLst>
              </p:cNvPr>
              <p:cNvSpPr>
                <a:spLocks noChangeArrowheads="1"/>
              </p:cNvSpPr>
              <p:nvPr/>
            </p:nvSpPr>
            <p:spPr bwMode="auto">
              <a:xfrm>
                <a:off x="4409" y="2143"/>
                <a:ext cx="35"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Rectangle 8">
                <a:extLst>
                  <a:ext uri="{FF2B5EF4-FFF2-40B4-BE49-F238E27FC236}">
                    <a16:creationId xmlns:a16="http://schemas.microsoft.com/office/drawing/2014/main" id="{02DEE249-8CD3-4BF7-B140-CB3FDFEAA2A9}"/>
                  </a:ext>
                </a:extLst>
              </p:cNvPr>
              <p:cNvSpPr>
                <a:spLocks noChangeArrowheads="1"/>
              </p:cNvSpPr>
              <p:nvPr/>
            </p:nvSpPr>
            <p:spPr bwMode="auto">
              <a:xfrm>
                <a:off x="4409" y="2102"/>
                <a:ext cx="7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Rectangle 9">
                <a:extLst>
                  <a:ext uri="{FF2B5EF4-FFF2-40B4-BE49-F238E27FC236}">
                    <a16:creationId xmlns:a16="http://schemas.microsoft.com/office/drawing/2014/main" id="{524EE8CE-5684-4CB6-83FF-FC146B5D2F34}"/>
                  </a:ext>
                </a:extLst>
              </p:cNvPr>
              <p:cNvSpPr>
                <a:spLocks noChangeArrowheads="1"/>
              </p:cNvSpPr>
              <p:nvPr/>
            </p:nvSpPr>
            <p:spPr bwMode="auto">
              <a:xfrm>
                <a:off x="4409" y="2082"/>
                <a:ext cx="3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4" name="Freeform 13">
              <a:extLst>
                <a:ext uri="{FF2B5EF4-FFF2-40B4-BE49-F238E27FC236}">
                  <a16:creationId xmlns:a16="http://schemas.microsoft.com/office/drawing/2014/main" id="{93926DC9-4B22-4E81-8E51-6FB957AAE7A4}"/>
                </a:ext>
              </a:extLst>
            </p:cNvPr>
            <p:cNvSpPr>
              <a:spLocks noEditPoints="1"/>
            </p:cNvSpPr>
            <p:nvPr/>
          </p:nvSpPr>
          <p:spPr bwMode="auto">
            <a:xfrm>
              <a:off x="8188325" y="2390775"/>
              <a:ext cx="249238" cy="242888"/>
            </a:xfrm>
            <a:custGeom>
              <a:avLst/>
              <a:gdLst>
                <a:gd name="T0" fmla="*/ 394 w 416"/>
                <a:gd name="T1" fmla="*/ 288 h 432"/>
                <a:gd name="T2" fmla="*/ 400 w 416"/>
                <a:gd name="T3" fmla="*/ 240 h 432"/>
                <a:gd name="T4" fmla="*/ 272 w 416"/>
                <a:gd name="T5" fmla="*/ 60 h 432"/>
                <a:gd name="T6" fmla="*/ 208 w 416"/>
                <a:gd name="T7" fmla="*/ 0 h 432"/>
                <a:gd name="T8" fmla="*/ 145 w 416"/>
                <a:gd name="T9" fmla="*/ 60 h 432"/>
                <a:gd name="T10" fmla="*/ 16 w 416"/>
                <a:gd name="T11" fmla="*/ 240 h 432"/>
                <a:gd name="T12" fmla="*/ 23 w 416"/>
                <a:gd name="T13" fmla="*/ 288 h 432"/>
                <a:gd name="T14" fmla="*/ 0 w 416"/>
                <a:gd name="T15" fmla="*/ 336 h 432"/>
                <a:gd name="T16" fmla="*/ 64 w 416"/>
                <a:gd name="T17" fmla="*/ 400 h 432"/>
                <a:gd name="T18" fmla="*/ 93 w 416"/>
                <a:gd name="T19" fmla="*/ 393 h 432"/>
                <a:gd name="T20" fmla="*/ 208 w 416"/>
                <a:gd name="T21" fmla="*/ 432 h 432"/>
                <a:gd name="T22" fmla="*/ 324 w 416"/>
                <a:gd name="T23" fmla="*/ 393 h 432"/>
                <a:gd name="T24" fmla="*/ 352 w 416"/>
                <a:gd name="T25" fmla="*/ 400 h 432"/>
                <a:gd name="T26" fmla="*/ 416 w 416"/>
                <a:gd name="T27" fmla="*/ 336 h 432"/>
                <a:gd name="T28" fmla="*/ 394 w 416"/>
                <a:gd name="T29" fmla="*/ 288 h 432"/>
                <a:gd name="T30" fmla="*/ 208 w 416"/>
                <a:gd name="T31" fmla="*/ 32 h 432"/>
                <a:gd name="T32" fmla="*/ 240 w 416"/>
                <a:gd name="T33" fmla="*/ 64 h 432"/>
                <a:gd name="T34" fmla="*/ 208 w 416"/>
                <a:gd name="T35" fmla="*/ 96 h 432"/>
                <a:gd name="T36" fmla="*/ 176 w 416"/>
                <a:gd name="T37" fmla="*/ 64 h 432"/>
                <a:gd name="T38" fmla="*/ 208 w 416"/>
                <a:gd name="T39" fmla="*/ 32 h 432"/>
                <a:gd name="T40" fmla="*/ 32 w 416"/>
                <a:gd name="T41" fmla="*/ 336 h 432"/>
                <a:gd name="T42" fmla="*/ 64 w 416"/>
                <a:gd name="T43" fmla="*/ 304 h 432"/>
                <a:gd name="T44" fmla="*/ 96 w 416"/>
                <a:gd name="T45" fmla="*/ 336 h 432"/>
                <a:gd name="T46" fmla="*/ 64 w 416"/>
                <a:gd name="T47" fmla="*/ 368 h 432"/>
                <a:gd name="T48" fmla="*/ 32 w 416"/>
                <a:gd name="T49" fmla="*/ 336 h 432"/>
                <a:gd name="T50" fmla="*/ 118 w 416"/>
                <a:gd name="T51" fmla="*/ 372 h 432"/>
                <a:gd name="T52" fmla="*/ 128 w 416"/>
                <a:gd name="T53" fmla="*/ 336 h 432"/>
                <a:gd name="T54" fmla="*/ 64 w 416"/>
                <a:gd name="T55" fmla="*/ 272 h 432"/>
                <a:gd name="T56" fmla="*/ 52 w 416"/>
                <a:gd name="T57" fmla="*/ 274 h 432"/>
                <a:gd name="T58" fmla="*/ 48 w 416"/>
                <a:gd name="T59" fmla="*/ 240 h 432"/>
                <a:gd name="T60" fmla="*/ 151 w 416"/>
                <a:gd name="T61" fmla="*/ 91 h 432"/>
                <a:gd name="T62" fmla="*/ 208 w 416"/>
                <a:gd name="T63" fmla="*/ 128 h 432"/>
                <a:gd name="T64" fmla="*/ 266 w 416"/>
                <a:gd name="T65" fmla="*/ 92 h 432"/>
                <a:gd name="T66" fmla="*/ 368 w 416"/>
                <a:gd name="T67" fmla="*/ 240 h 432"/>
                <a:gd name="T68" fmla="*/ 365 w 416"/>
                <a:gd name="T69" fmla="*/ 274 h 432"/>
                <a:gd name="T70" fmla="*/ 352 w 416"/>
                <a:gd name="T71" fmla="*/ 272 h 432"/>
                <a:gd name="T72" fmla="*/ 288 w 416"/>
                <a:gd name="T73" fmla="*/ 336 h 432"/>
                <a:gd name="T74" fmla="*/ 299 w 416"/>
                <a:gd name="T75" fmla="*/ 372 h 432"/>
                <a:gd name="T76" fmla="*/ 208 w 416"/>
                <a:gd name="T77" fmla="*/ 400 h 432"/>
                <a:gd name="T78" fmla="*/ 118 w 416"/>
                <a:gd name="T79" fmla="*/ 372 h 432"/>
                <a:gd name="T80" fmla="*/ 352 w 416"/>
                <a:gd name="T81" fmla="*/ 368 h 432"/>
                <a:gd name="T82" fmla="*/ 320 w 416"/>
                <a:gd name="T83" fmla="*/ 336 h 432"/>
                <a:gd name="T84" fmla="*/ 352 w 416"/>
                <a:gd name="T85" fmla="*/ 304 h 432"/>
                <a:gd name="T86" fmla="*/ 384 w 416"/>
                <a:gd name="T87" fmla="*/ 336 h 432"/>
                <a:gd name="T88" fmla="*/ 352 w 416"/>
                <a:gd name="T89" fmla="*/ 368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6" h="432">
                  <a:moveTo>
                    <a:pt x="394" y="288"/>
                  </a:moveTo>
                  <a:cubicBezTo>
                    <a:pt x="398" y="273"/>
                    <a:pt x="400" y="257"/>
                    <a:pt x="400" y="240"/>
                  </a:cubicBezTo>
                  <a:cubicBezTo>
                    <a:pt x="400" y="159"/>
                    <a:pt x="348" y="86"/>
                    <a:pt x="272" y="60"/>
                  </a:cubicBezTo>
                  <a:cubicBezTo>
                    <a:pt x="269" y="27"/>
                    <a:pt x="242" y="0"/>
                    <a:pt x="208" y="0"/>
                  </a:cubicBezTo>
                  <a:cubicBezTo>
                    <a:pt x="175" y="0"/>
                    <a:pt x="148" y="27"/>
                    <a:pt x="145" y="60"/>
                  </a:cubicBezTo>
                  <a:cubicBezTo>
                    <a:pt x="69" y="86"/>
                    <a:pt x="16" y="159"/>
                    <a:pt x="16" y="240"/>
                  </a:cubicBezTo>
                  <a:cubicBezTo>
                    <a:pt x="16" y="257"/>
                    <a:pt x="19" y="273"/>
                    <a:pt x="23" y="288"/>
                  </a:cubicBezTo>
                  <a:cubicBezTo>
                    <a:pt x="9" y="300"/>
                    <a:pt x="0" y="317"/>
                    <a:pt x="0" y="336"/>
                  </a:cubicBezTo>
                  <a:cubicBezTo>
                    <a:pt x="0" y="372"/>
                    <a:pt x="29" y="400"/>
                    <a:pt x="64" y="400"/>
                  </a:cubicBezTo>
                  <a:cubicBezTo>
                    <a:pt x="75" y="400"/>
                    <a:pt x="84" y="398"/>
                    <a:pt x="93" y="393"/>
                  </a:cubicBezTo>
                  <a:cubicBezTo>
                    <a:pt x="126" y="419"/>
                    <a:pt x="167" y="432"/>
                    <a:pt x="208" y="432"/>
                  </a:cubicBezTo>
                  <a:cubicBezTo>
                    <a:pt x="250" y="432"/>
                    <a:pt x="291" y="419"/>
                    <a:pt x="324" y="393"/>
                  </a:cubicBezTo>
                  <a:cubicBezTo>
                    <a:pt x="333" y="398"/>
                    <a:pt x="342" y="400"/>
                    <a:pt x="352" y="400"/>
                  </a:cubicBezTo>
                  <a:cubicBezTo>
                    <a:pt x="388" y="400"/>
                    <a:pt x="416" y="372"/>
                    <a:pt x="416" y="336"/>
                  </a:cubicBezTo>
                  <a:cubicBezTo>
                    <a:pt x="416" y="317"/>
                    <a:pt x="408" y="300"/>
                    <a:pt x="394" y="288"/>
                  </a:cubicBezTo>
                  <a:close/>
                  <a:moveTo>
                    <a:pt x="208" y="32"/>
                  </a:moveTo>
                  <a:cubicBezTo>
                    <a:pt x="226" y="32"/>
                    <a:pt x="240" y="47"/>
                    <a:pt x="240" y="64"/>
                  </a:cubicBezTo>
                  <a:cubicBezTo>
                    <a:pt x="240" y="82"/>
                    <a:pt x="226" y="96"/>
                    <a:pt x="208" y="96"/>
                  </a:cubicBezTo>
                  <a:cubicBezTo>
                    <a:pt x="191" y="96"/>
                    <a:pt x="176" y="82"/>
                    <a:pt x="176" y="64"/>
                  </a:cubicBezTo>
                  <a:cubicBezTo>
                    <a:pt x="176" y="47"/>
                    <a:pt x="191" y="32"/>
                    <a:pt x="208" y="32"/>
                  </a:cubicBezTo>
                  <a:close/>
                  <a:moveTo>
                    <a:pt x="32" y="336"/>
                  </a:moveTo>
                  <a:cubicBezTo>
                    <a:pt x="32" y="319"/>
                    <a:pt x="47" y="304"/>
                    <a:pt x="64" y="304"/>
                  </a:cubicBezTo>
                  <a:cubicBezTo>
                    <a:pt x="82" y="304"/>
                    <a:pt x="96" y="319"/>
                    <a:pt x="96" y="336"/>
                  </a:cubicBezTo>
                  <a:cubicBezTo>
                    <a:pt x="96" y="354"/>
                    <a:pt x="82" y="368"/>
                    <a:pt x="64" y="368"/>
                  </a:cubicBezTo>
                  <a:cubicBezTo>
                    <a:pt x="47" y="368"/>
                    <a:pt x="32" y="354"/>
                    <a:pt x="32" y="336"/>
                  </a:cubicBezTo>
                  <a:close/>
                  <a:moveTo>
                    <a:pt x="118" y="372"/>
                  </a:moveTo>
                  <a:cubicBezTo>
                    <a:pt x="124" y="362"/>
                    <a:pt x="128" y="350"/>
                    <a:pt x="128" y="336"/>
                  </a:cubicBezTo>
                  <a:cubicBezTo>
                    <a:pt x="128" y="301"/>
                    <a:pt x="100" y="272"/>
                    <a:pt x="64" y="272"/>
                  </a:cubicBezTo>
                  <a:cubicBezTo>
                    <a:pt x="60" y="272"/>
                    <a:pt x="56" y="273"/>
                    <a:pt x="52" y="274"/>
                  </a:cubicBezTo>
                  <a:cubicBezTo>
                    <a:pt x="50" y="263"/>
                    <a:pt x="48" y="252"/>
                    <a:pt x="48" y="240"/>
                  </a:cubicBezTo>
                  <a:cubicBezTo>
                    <a:pt x="48" y="174"/>
                    <a:pt x="90" y="115"/>
                    <a:pt x="151" y="91"/>
                  </a:cubicBezTo>
                  <a:cubicBezTo>
                    <a:pt x="161" y="113"/>
                    <a:pt x="183" y="128"/>
                    <a:pt x="208" y="128"/>
                  </a:cubicBezTo>
                  <a:cubicBezTo>
                    <a:pt x="234" y="128"/>
                    <a:pt x="256" y="113"/>
                    <a:pt x="266" y="92"/>
                  </a:cubicBezTo>
                  <a:cubicBezTo>
                    <a:pt x="327" y="115"/>
                    <a:pt x="368" y="174"/>
                    <a:pt x="368" y="240"/>
                  </a:cubicBezTo>
                  <a:cubicBezTo>
                    <a:pt x="368" y="252"/>
                    <a:pt x="367" y="263"/>
                    <a:pt x="365" y="274"/>
                  </a:cubicBezTo>
                  <a:cubicBezTo>
                    <a:pt x="361" y="273"/>
                    <a:pt x="357" y="272"/>
                    <a:pt x="352" y="272"/>
                  </a:cubicBezTo>
                  <a:cubicBezTo>
                    <a:pt x="317" y="272"/>
                    <a:pt x="288" y="301"/>
                    <a:pt x="288" y="336"/>
                  </a:cubicBezTo>
                  <a:cubicBezTo>
                    <a:pt x="288" y="350"/>
                    <a:pt x="292" y="362"/>
                    <a:pt x="299" y="372"/>
                  </a:cubicBezTo>
                  <a:cubicBezTo>
                    <a:pt x="273" y="390"/>
                    <a:pt x="241" y="400"/>
                    <a:pt x="208" y="400"/>
                  </a:cubicBezTo>
                  <a:cubicBezTo>
                    <a:pt x="176" y="400"/>
                    <a:pt x="144" y="390"/>
                    <a:pt x="118" y="372"/>
                  </a:cubicBezTo>
                  <a:close/>
                  <a:moveTo>
                    <a:pt x="352" y="368"/>
                  </a:moveTo>
                  <a:cubicBezTo>
                    <a:pt x="335" y="368"/>
                    <a:pt x="320" y="354"/>
                    <a:pt x="320" y="336"/>
                  </a:cubicBezTo>
                  <a:cubicBezTo>
                    <a:pt x="320" y="319"/>
                    <a:pt x="335" y="304"/>
                    <a:pt x="352" y="304"/>
                  </a:cubicBezTo>
                  <a:cubicBezTo>
                    <a:pt x="370" y="304"/>
                    <a:pt x="384" y="319"/>
                    <a:pt x="384" y="336"/>
                  </a:cubicBezTo>
                  <a:cubicBezTo>
                    <a:pt x="384" y="354"/>
                    <a:pt x="370" y="368"/>
                    <a:pt x="352" y="36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45" name="Group 16">
              <a:extLst>
                <a:ext uri="{FF2B5EF4-FFF2-40B4-BE49-F238E27FC236}">
                  <a16:creationId xmlns:a16="http://schemas.microsoft.com/office/drawing/2014/main" id="{5933A704-E176-4804-B275-AD14A296D72F}"/>
                </a:ext>
              </a:extLst>
            </p:cNvPr>
            <p:cNvGrpSpPr>
              <a:grpSpLocks noChangeAspect="1"/>
            </p:cNvGrpSpPr>
            <p:nvPr/>
          </p:nvGrpSpPr>
          <p:grpSpPr bwMode="auto">
            <a:xfrm>
              <a:off x="9175749" y="2946401"/>
              <a:ext cx="252412" cy="222250"/>
              <a:chOff x="5780" y="1856"/>
              <a:chExt cx="159" cy="140"/>
            </a:xfrm>
            <a:solidFill>
              <a:schemeClr val="bg2"/>
            </a:solidFill>
          </p:grpSpPr>
          <p:sp>
            <p:nvSpPr>
              <p:cNvPr id="168" name="Rectangle 17">
                <a:extLst>
                  <a:ext uri="{FF2B5EF4-FFF2-40B4-BE49-F238E27FC236}">
                    <a16:creationId xmlns:a16="http://schemas.microsoft.com/office/drawing/2014/main" id="{75E334A1-03B0-48FE-92D2-AE90F7A1FC5B}"/>
                  </a:ext>
                </a:extLst>
              </p:cNvPr>
              <p:cNvSpPr>
                <a:spLocks noChangeArrowheads="1"/>
              </p:cNvSpPr>
              <p:nvPr/>
            </p:nvSpPr>
            <p:spPr bwMode="auto">
              <a:xfrm>
                <a:off x="584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Rectangle 18">
                <a:extLst>
                  <a:ext uri="{FF2B5EF4-FFF2-40B4-BE49-F238E27FC236}">
                    <a16:creationId xmlns:a16="http://schemas.microsoft.com/office/drawing/2014/main" id="{949A445F-0D57-4EF0-86DD-F9364DEA13CC}"/>
                  </a:ext>
                </a:extLst>
              </p:cNvPr>
              <p:cNvSpPr>
                <a:spLocks noChangeArrowheads="1"/>
              </p:cNvSpPr>
              <p:nvPr/>
            </p:nvSpPr>
            <p:spPr bwMode="auto">
              <a:xfrm>
                <a:off x="584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19">
                <a:extLst>
                  <a:ext uri="{FF2B5EF4-FFF2-40B4-BE49-F238E27FC236}">
                    <a16:creationId xmlns:a16="http://schemas.microsoft.com/office/drawing/2014/main" id="{62580D71-3D09-4FA6-93B6-61E2DC779F54}"/>
                  </a:ext>
                </a:extLst>
              </p:cNvPr>
              <p:cNvSpPr>
                <a:spLocks noChangeArrowheads="1"/>
              </p:cNvSpPr>
              <p:nvPr/>
            </p:nvSpPr>
            <p:spPr bwMode="auto">
              <a:xfrm>
                <a:off x="584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20">
                <a:extLst>
                  <a:ext uri="{FF2B5EF4-FFF2-40B4-BE49-F238E27FC236}">
                    <a16:creationId xmlns:a16="http://schemas.microsoft.com/office/drawing/2014/main" id="{5C7B4A64-2DA5-4923-8247-A3BFACF4A626}"/>
                  </a:ext>
                </a:extLst>
              </p:cNvPr>
              <p:cNvSpPr>
                <a:spLocks noChangeArrowheads="1"/>
              </p:cNvSpPr>
              <p:nvPr/>
            </p:nvSpPr>
            <p:spPr bwMode="auto">
              <a:xfrm>
                <a:off x="581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21">
                <a:extLst>
                  <a:ext uri="{FF2B5EF4-FFF2-40B4-BE49-F238E27FC236}">
                    <a16:creationId xmlns:a16="http://schemas.microsoft.com/office/drawing/2014/main" id="{8A9F7D87-9E68-4C54-B84C-36DDA1A6F83D}"/>
                  </a:ext>
                </a:extLst>
              </p:cNvPr>
              <p:cNvSpPr>
                <a:spLocks noChangeArrowheads="1"/>
              </p:cNvSpPr>
              <p:nvPr/>
            </p:nvSpPr>
            <p:spPr bwMode="auto">
              <a:xfrm>
                <a:off x="581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Rectangle 22">
                <a:extLst>
                  <a:ext uri="{FF2B5EF4-FFF2-40B4-BE49-F238E27FC236}">
                    <a16:creationId xmlns:a16="http://schemas.microsoft.com/office/drawing/2014/main" id="{188882A7-7553-4A60-BA5A-8779288DDD49}"/>
                  </a:ext>
                </a:extLst>
              </p:cNvPr>
              <p:cNvSpPr>
                <a:spLocks noChangeArrowheads="1"/>
              </p:cNvSpPr>
              <p:nvPr/>
            </p:nvSpPr>
            <p:spPr bwMode="auto">
              <a:xfrm>
                <a:off x="581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23">
                <a:extLst>
                  <a:ext uri="{FF2B5EF4-FFF2-40B4-BE49-F238E27FC236}">
                    <a16:creationId xmlns:a16="http://schemas.microsoft.com/office/drawing/2014/main" id="{D15B12CD-53AD-4A82-B5B8-BFF17A840DCA}"/>
                  </a:ext>
                </a:extLst>
              </p:cNvPr>
              <p:cNvSpPr>
                <a:spLocks noChangeArrowheads="1"/>
              </p:cNvSpPr>
              <p:nvPr/>
            </p:nvSpPr>
            <p:spPr bwMode="auto">
              <a:xfrm>
                <a:off x="5869"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24">
                <a:extLst>
                  <a:ext uri="{FF2B5EF4-FFF2-40B4-BE49-F238E27FC236}">
                    <a16:creationId xmlns:a16="http://schemas.microsoft.com/office/drawing/2014/main" id="{6614E097-7010-4844-9EA2-59E787695488}"/>
                  </a:ext>
                </a:extLst>
              </p:cNvPr>
              <p:cNvSpPr>
                <a:spLocks noChangeArrowheads="1"/>
              </p:cNvSpPr>
              <p:nvPr/>
            </p:nvSpPr>
            <p:spPr bwMode="auto">
              <a:xfrm>
                <a:off x="5840"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25">
                <a:extLst>
                  <a:ext uri="{FF2B5EF4-FFF2-40B4-BE49-F238E27FC236}">
                    <a16:creationId xmlns:a16="http://schemas.microsoft.com/office/drawing/2014/main" id="{6BD057DE-C3FB-478B-9B46-42EF899CDAE6}"/>
                  </a:ext>
                </a:extLst>
              </p:cNvPr>
              <p:cNvSpPr>
                <a:spLocks noChangeArrowheads="1"/>
              </p:cNvSpPr>
              <p:nvPr/>
            </p:nvSpPr>
            <p:spPr bwMode="auto">
              <a:xfrm>
                <a:off x="589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26">
                <a:extLst>
                  <a:ext uri="{FF2B5EF4-FFF2-40B4-BE49-F238E27FC236}">
                    <a16:creationId xmlns:a16="http://schemas.microsoft.com/office/drawing/2014/main" id="{F4401760-D1DA-4ACD-B78D-695846A40C8A}"/>
                  </a:ext>
                </a:extLst>
              </p:cNvPr>
              <p:cNvSpPr>
                <a:spLocks noChangeArrowheads="1"/>
              </p:cNvSpPr>
              <p:nvPr/>
            </p:nvSpPr>
            <p:spPr bwMode="auto">
              <a:xfrm>
                <a:off x="589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Rectangle 27">
                <a:extLst>
                  <a:ext uri="{FF2B5EF4-FFF2-40B4-BE49-F238E27FC236}">
                    <a16:creationId xmlns:a16="http://schemas.microsoft.com/office/drawing/2014/main" id="{AC9FC8A0-F2F5-49B0-8E7B-0822412FF953}"/>
                  </a:ext>
                </a:extLst>
              </p:cNvPr>
              <p:cNvSpPr>
                <a:spLocks noChangeArrowheads="1"/>
              </p:cNvSpPr>
              <p:nvPr/>
            </p:nvSpPr>
            <p:spPr bwMode="auto">
              <a:xfrm>
                <a:off x="589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Rectangle 28">
                <a:extLst>
                  <a:ext uri="{FF2B5EF4-FFF2-40B4-BE49-F238E27FC236}">
                    <a16:creationId xmlns:a16="http://schemas.microsoft.com/office/drawing/2014/main" id="{8EFEA261-3224-4F03-876B-112E125A753F}"/>
                  </a:ext>
                </a:extLst>
              </p:cNvPr>
              <p:cNvSpPr>
                <a:spLocks noChangeArrowheads="1"/>
              </p:cNvSpPr>
              <p:nvPr/>
            </p:nvSpPr>
            <p:spPr bwMode="auto">
              <a:xfrm>
                <a:off x="586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Rectangle 29">
                <a:extLst>
                  <a:ext uri="{FF2B5EF4-FFF2-40B4-BE49-F238E27FC236}">
                    <a16:creationId xmlns:a16="http://schemas.microsoft.com/office/drawing/2014/main" id="{07A750F5-0423-40E8-8775-A48FAF76C43F}"/>
                  </a:ext>
                </a:extLst>
              </p:cNvPr>
              <p:cNvSpPr>
                <a:spLocks noChangeArrowheads="1"/>
              </p:cNvSpPr>
              <p:nvPr/>
            </p:nvSpPr>
            <p:spPr bwMode="auto">
              <a:xfrm>
                <a:off x="586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Rectangle 30">
                <a:extLst>
                  <a:ext uri="{FF2B5EF4-FFF2-40B4-BE49-F238E27FC236}">
                    <a16:creationId xmlns:a16="http://schemas.microsoft.com/office/drawing/2014/main" id="{8EBE33F9-BB1D-4F83-8E86-B7E5A43F4DE2}"/>
                  </a:ext>
                </a:extLst>
              </p:cNvPr>
              <p:cNvSpPr>
                <a:spLocks noChangeArrowheads="1"/>
              </p:cNvSpPr>
              <p:nvPr/>
            </p:nvSpPr>
            <p:spPr bwMode="auto">
              <a:xfrm>
                <a:off x="586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31">
                <a:extLst>
                  <a:ext uri="{FF2B5EF4-FFF2-40B4-BE49-F238E27FC236}">
                    <a16:creationId xmlns:a16="http://schemas.microsoft.com/office/drawing/2014/main" id="{9F5BDAEF-BECF-41C5-ADA1-67BC023DF875}"/>
                  </a:ext>
                </a:extLst>
              </p:cNvPr>
              <p:cNvSpPr>
                <a:spLocks noEditPoints="1"/>
              </p:cNvSpPr>
              <p:nvPr/>
            </p:nvSpPr>
            <p:spPr bwMode="auto">
              <a:xfrm>
                <a:off x="5780" y="1856"/>
                <a:ext cx="159" cy="140"/>
              </a:xfrm>
              <a:custGeom>
                <a:avLst/>
                <a:gdLst>
                  <a:gd name="T0" fmla="*/ 129 w 159"/>
                  <a:gd name="T1" fmla="*/ 0 h 140"/>
                  <a:gd name="T2" fmla="*/ 119 w 159"/>
                  <a:gd name="T3" fmla="*/ 0 h 140"/>
                  <a:gd name="T4" fmla="*/ 119 w 159"/>
                  <a:gd name="T5" fmla="*/ 9 h 140"/>
                  <a:gd name="T6" fmla="*/ 40 w 159"/>
                  <a:gd name="T7" fmla="*/ 9 h 140"/>
                  <a:gd name="T8" fmla="*/ 40 w 159"/>
                  <a:gd name="T9" fmla="*/ 0 h 140"/>
                  <a:gd name="T10" fmla="*/ 30 w 159"/>
                  <a:gd name="T11" fmla="*/ 0 h 140"/>
                  <a:gd name="T12" fmla="*/ 30 w 159"/>
                  <a:gd name="T13" fmla="*/ 9 h 140"/>
                  <a:gd name="T14" fmla="*/ 0 w 159"/>
                  <a:gd name="T15" fmla="*/ 9 h 140"/>
                  <a:gd name="T16" fmla="*/ 0 w 159"/>
                  <a:gd name="T17" fmla="*/ 140 h 140"/>
                  <a:gd name="T18" fmla="*/ 159 w 159"/>
                  <a:gd name="T19" fmla="*/ 140 h 140"/>
                  <a:gd name="T20" fmla="*/ 159 w 159"/>
                  <a:gd name="T21" fmla="*/ 9 h 140"/>
                  <a:gd name="T22" fmla="*/ 129 w 159"/>
                  <a:gd name="T23" fmla="*/ 9 h 140"/>
                  <a:gd name="T24" fmla="*/ 129 w 159"/>
                  <a:gd name="T25" fmla="*/ 0 h 140"/>
                  <a:gd name="T26" fmla="*/ 149 w 159"/>
                  <a:gd name="T27" fmla="*/ 131 h 140"/>
                  <a:gd name="T28" fmla="*/ 10 w 159"/>
                  <a:gd name="T29" fmla="*/ 131 h 140"/>
                  <a:gd name="T30" fmla="*/ 10 w 159"/>
                  <a:gd name="T31" fmla="*/ 47 h 140"/>
                  <a:gd name="T32" fmla="*/ 149 w 159"/>
                  <a:gd name="T33" fmla="*/ 47 h 140"/>
                  <a:gd name="T34" fmla="*/ 149 w 159"/>
                  <a:gd name="T35" fmla="*/ 131 h 140"/>
                  <a:gd name="T36" fmla="*/ 149 w 159"/>
                  <a:gd name="T37" fmla="*/ 18 h 140"/>
                  <a:gd name="T38" fmla="*/ 149 w 159"/>
                  <a:gd name="T39" fmla="*/ 37 h 140"/>
                  <a:gd name="T40" fmla="*/ 10 w 159"/>
                  <a:gd name="T41" fmla="*/ 37 h 140"/>
                  <a:gd name="T42" fmla="*/ 10 w 159"/>
                  <a:gd name="T43" fmla="*/ 18 h 140"/>
                  <a:gd name="T44" fmla="*/ 30 w 159"/>
                  <a:gd name="T45" fmla="*/ 18 h 140"/>
                  <a:gd name="T46" fmla="*/ 30 w 159"/>
                  <a:gd name="T47" fmla="*/ 28 h 140"/>
                  <a:gd name="T48" fmla="*/ 40 w 159"/>
                  <a:gd name="T49" fmla="*/ 28 h 140"/>
                  <a:gd name="T50" fmla="*/ 40 w 159"/>
                  <a:gd name="T51" fmla="*/ 18 h 140"/>
                  <a:gd name="T52" fmla="*/ 119 w 159"/>
                  <a:gd name="T53" fmla="*/ 18 h 140"/>
                  <a:gd name="T54" fmla="*/ 119 w 159"/>
                  <a:gd name="T55" fmla="*/ 28 h 140"/>
                  <a:gd name="T56" fmla="*/ 129 w 159"/>
                  <a:gd name="T57" fmla="*/ 28 h 140"/>
                  <a:gd name="T58" fmla="*/ 129 w 159"/>
                  <a:gd name="T59" fmla="*/ 18 h 140"/>
                  <a:gd name="T60" fmla="*/ 149 w 159"/>
                  <a:gd name="T61" fmla="*/ 1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40">
                    <a:moveTo>
                      <a:pt x="129" y="0"/>
                    </a:moveTo>
                    <a:lnTo>
                      <a:pt x="119" y="0"/>
                    </a:lnTo>
                    <a:lnTo>
                      <a:pt x="119" y="9"/>
                    </a:lnTo>
                    <a:lnTo>
                      <a:pt x="40" y="9"/>
                    </a:lnTo>
                    <a:lnTo>
                      <a:pt x="40" y="0"/>
                    </a:lnTo>
                    <a:lnTo>
                      <a:pt x="30" y="0"/>
                    </a:lnTo>
                    <a:lnTo>
                      <a:pt x="30" y="9"/>
                    </a:lnTo>
                    <a:lnTo>
                      <a:pt x="0" y="9"/>
                    </a:lnTo>
                    <a:lnTo>
                      <a:pt x="0" y="140"/>
                    </a:lnTo>
                    <a:lnTo>
                      <a:pt x="159" y="140"/>
                    </a:lnTo>
                    <a:lnTo>
                      <a:pt x="159" y="9"/>
                    </a:lnTo>
                    <a:lnTo>
                      <a:pt x="129" y="9"/>
                    </a:lnTo>
                    <a:lnTo>
                      <a:pt x="129" y="0"/>
                    </a:lnTo>
                    <a:close/>
                    <a:moveTo>
                      <a:pt x="149" y="131"/>
                    </a:moveTo>
                    <a:lnTo>
                      <a:pt x="10" y="131"/>
                    </a:lnTo>
                    <a:lnTo>
                      <a:pt x="10" y="47"/>
                    </a:lnTo>
                    <a:lnTo>
                      <a:pt x="149" y="47"/>
                    </a:lnTo>
                    <a:lnTo>
                      <a:pt x="149" y="131"/>
                    </a:lnTo>
                    <a:close/>
                    <a:moveTo>
                      <a:pt x="149" y="18"/>
                    </a:moveTo>
                    <a:lnTo>
                      <a:pt x="149" y="37"/>
                    </a:lnTo>
                    <a:lnTo>
                      <a:pt x="10" y="37"/>
                    </a:lnTo>
                    <a:lnTo>
                      <a:pt x="10" y="18"/>
                    </a:lnTo>
                    <a:lnTo>
                      <a:pt x="30" y="18"/>
                    </a:lnTo>
                    <a:lnTo>
                      <a:pt x="30" y="28"/>
                    </a:lnTo>
                    <a:lnTo>
                      <a:pt x="40" y="28"/>
                    </a:lnTo>
                    <a:lnTo>
                      <a:pt x="40" y="18"/>
                    </a:lnTo>
                    <a:lnTo>
                      <a:pt x="119" y="18"/>
                    </a:lnTo>
                    <a:lnTo>
                      <a:pt x="119" y="28"/>
                    </a:lnTo>
                    <a:lnTo>
                      <a:pt x="129" y="28"/>
                    </a:lnTo>
                    <a:lnTo>
                      <a:pt x="129" y="18"/>
                    </a:lnTo>
                    <a:lnTo>
                      <a:pt x="1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6" name="Freeform 35">
              <a:extLst>
                <a:ext uri="{FF2B5EF4-FFF2-40B4-BE49-F238E27FC236}">
                  <a16:creationId xmlns:a16="http://schemas.microsoft.com/office/drawing/2014/main" id="{695C8EE8-D511-4487-9BCA-47D84CD7B798}"/>
                </a:ext>
              </a:extLst>
            </p:cNvPr>
            <p:cNvSpPr>
              <a:spLocks noEditPoints="1"/>
            </p:cNvSpPr>
            <p:nvPr/>
          </p:nvSpPr>
          <p:spPr bwMode="auto">
            <a:xfrm>
              <a:off x="9945079" y="2338352"/>
              <a:ext cx="252412" cy="179388"/>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39">
              <a:extLst>
                <a:ext uri="{FF2B5EF4-FFF2-40B4-BE49-F238E27FC236}">
                  <a16:creationId xmlns:a16="http://schemas.microsoft.com/office/drawing/2014/main" id="{3F35461A-777D-4C7F-95E0-9DB7CA8331D5}"/>
                </a:ext>
              </a:extLst>
            </p:cNvPr>
            <p:cNvSpPr>
              <a:spLocks noEditPoints="1"/>
            </p:cNvSpPr>
            <p:nvPr/>
          </p:nvSpPr>
          <p:spPr bwMode="auto">
            <a:xfrm>
              <a:off x="10734675" y="3295651"/>
              <a:ext cx="249238" cy="269875"/>
            </a:xfrm>
            <a:custGeom>
              <a:avLst/>
              <a:gdLst>
                <a:gd name="T0" fmla="*/ 109 w 157"/>
                <a:gd name="T1" fmla="*/ 32 h 170"/>
                <a:gd name="T2" fmla="*/ 157 w 157"/>
                <a:gd name="T3" fmla="*/ 78 h 170"/>
                <a:gd name="T4" fmla="*/ 157 w 157"/>
                <a:gd name="T5" fmla="*/ 170 h 170"/>
                <a:gd name="T6" fmla="*/ 45 w 157"/>
                <a:gd name="T7" fmla="*/ 170 h 170"/>
                <a:gd name="T8" fmla="*/ 45 w 157"/>
                <a:gd name="T9" fmla="*/ 138 h 170"/>
                <a:gd name="T10" fmla="*/ 0 w 157"/>
                <a:gd name="T11" fmla="*/ 138 h 170"/>
                <a:gd name="T12" fmla="*/ 0 w 157"/>
                <a:gd name="T13" fmla="*/ 0 h 170"/>
                <a:gd name="T14" fmla="*/ 64 w 157"/>
                <a:gd name="T15" fmla="*/ 0 h 170"/>
                <a:gd name="T16" fmla="*/ 98 w 157"/>
                <a:gd name="T17" fmla="*/ 32 h 170"/>
                <a:gd name="T18" fmla="*/ 109 w 157"/>
                <a:gd name="T19" fmla="*/ 32 h 170"/>
                <a:gd name="T20" fmla="*/ 11 w 157"/>
                <a:gd name="T21" fmla="*/ 127 h 170"/>
                <a:gd name="T22" fmla="*/ 45 w 157"/>
                <a:gd name="T23" fmla="*/ 127 h 170"/>
                <a:gd name="T24" fmla="*/ 45 w 157"/>
                <a:gd name="T25" fmla="*/ 32 h 170"/>
                <a:gd name="T26" fmla="*/ 82 w 157"/>
                <a:gd name="T27" fmla="*/ 32 h 170"/>
                <a:gd name="T28" fmla="*/ 59 w 157"/>
                <a:gd name="T29" fmla="*/ 11 h 170"/>
                <a:gd name="T30" fmla="*/ 11 w 157"/>
                <a:gd name="T31" fmla="*/ 11 h 170"/>
                <a:gd name="T32" fmla="*/ 11 w 157"/>
                <a:gd name="T33" fmla="*/ 127 h 170"/>
                <a:gd name="T34" fmla="*/ 56 w 157"/>
                <a:gd name="T35" fmla="*/ 159 h 170"/>
                <a:gd name="T36" fmla="*/ 146 w 157"/>
                <a:gd name="T37" fmla="*/ 159 h 170"/>
                <a:gd name="T38" fmla="*/ 146 w 157"/>
                <a:gd name="T39" fmla="*/ 85 h 170"/>
                <a:gd name="T40" fmla="*/ 101 w 157"/>
                <a:gd name="T41" fmla="*/ 85 h 170"/>
                <a:gd name="T42" fmla="*/ 101 w 157"/>
                <a:gd name="T43" fmla="*/ 43 h 170"/>
                <a:gd name="T44" fmla="*/ 56 w 157"/>
                <a:gd name="T45" fmla="*/ 43 h 170"/>
                <a:gd name="T46" fmla="*/ 56 w 157"/>
                <a:gd name="T47" fmla="*/ 159 h 170"/>
                <a:gd name="T48" fmla="*/ 112 w 157"/>
                <a:gd name="T49" fmla="*/ 50 h 170"/>
                <a:gd name="T50" fmla="*/ 112 w 157"/>
                <a:gd name="T51" fmla="*/ 74 h 170"/>
                <a:gd name="T52" fmla="*/ 138 w 157"/>
                <a:gd name="T53" fmla="*/ 74 h 170"/>
                <a:gd name="T54" fmla="*/ 112 w 157"/>
                <a:gd name="T55" fmla="*/ 5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7" h="170">
                  <a:moveTo>
                    <a:pt x="109" y="32"/>
                  </a:moveTo>
                  <a:lnTo>
                    <a:pt x="157" y="78"/>
                  </a:lnTo>
                  <a:lnTo>
                    <a:pt x="157" y="170"/>
                  </a:lnTo>
                  <a:lnTo>
                    <a:pt x="45" y="170"/>
                  </a:lnTo>
                  <a:lnTo>
                    <a:pt x="45" y="138"/>
                  </a:lnTo>
                  <a:lnTo>
                    <a:pt x="0" y="138"/>
                  </a:lnTo>
                  <a:lnTo>
                    <a:pt x="0" y="0"/>
                  </a:lnTo>
                  <a:lnTo>
                    <a:pt x="64" y="0"/>
                  </a:lnTo>
                  <a:lnTo>
                    <a:pt x="98" y="32"/>
                  </a:lnTo>
                  <a:lnTo>
                    <a:pt x="109" y="32"/>
                  </a:lnTo>
                  <a:close/>
                  <a:moveTo>
                    <a:pt x="11" y="127"/>
                  </a:moveTo>
                  <a:lnTo>
                    <a:pt x="45" y="127"/>
                  </a:lnTo>
                  <a:lnTo>
                    <a:pt x="45" y="32"/>
                  </a:lnTo>
                  <a:lnTo>
                    <a:pt x="82" y="32"/>
                  </a:lnTo>
                  <a:lnTo>
                    <a:pt x="59" y="11"/>
                  </a:lnTo>
                  <a:lnTo>
                    <a:pt x="11" y="11"/>
                  </a:lnTo>
                  <a:lnTo>
                    <a:pt x="11" y="127"/>
                  </a:lnTo>
                  <a:close/>
                  <a:moveTo>
                    <a:pt x="56" y="159"/>
                  </a:moveTo>
                  <a:lnTo>
                    <a:pt x="146" y="159"/>
                  </a:lnTo>
                  <a:lnTo>
                    <a:pt x="146" y="85"/>
                  </a:lnTo>
                  <a:lnTo>
                    <a:pt x="101" y="85"/>
                  </a:lnTo>
                  <a:lnTo>
                    <a:pt x="101" y="43"/>
                  </a:lnTo>
                  <a:lnTo>
                    <a:pt x="56" y="43"/>
                  </a:lnTo>
                  <a:lnTo>
                    <a:pt x="56" y="159"/>
                  </a:lnTo>
                  <a:close/>
                  <a:moveTo>
                    <a:pt x="112" y="50"/>
                  </a:moveTo>
                  <a:lnTo>
                    <a:pt x="112" y="74"/>
                  </a:lnTo>
                  <a:lnTo>
                    <a:pt x="138" y="74"/>
                  </a:lnTo>
                  <a:lnTo>
                    <a:pt x="112" y="5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43">
              <a:extLst>
                <a:ext uri="{FF2B5EF4-FFF2-40B4-BE49-F238E27FC236}">
                  <a16:creationId xmlns:a16="http://schemas.microsoft.com/office/drawing/2014/main" id="{8AB36632-94DA-4118-BF16-B68CD412210D}"/>
                </a:ext>
              </a:extLst>
            </p:cNvPr>
            <p:cNvSpPr>
              <a:spLocks noEditPoints="1"/>
            </p:cNvSpPr>
            <p:nvPr/>
          </p:nvSpPr>
          <p:spPr bwMode="auto">
            <a:xfrm>
              <a:off x="9971088" y="4049713"/>
              <a:ext cx="252413" cy="185738"/>
            </a:xfrm>
            <a:custGeom>
              <a:avLst/>
              <a:gdLst>
                <a:gd name="T0" fmla="*/ 139 w 159"/>
                <a:gd name="T1" fmla="*/ 51 h 117"/>
                <a:gd name="T2" fmla="*/ 139 w 159"/>
                <a:gd name="T3" fmla="*/ 0 h 117"/>
                <a:gd name="T4" fmla="*/ 20 w 159"/>
                <a:gd name="T5" fmla="*/ 0 h 117"/>
                <a:gd name="T6" fmla="*/ 20 w 159"/>
                <a:gd name="T7" fmla="*/ 51 h 117"/>
                <a:gd name="T8" fmla="*/ 0 w 159"/>
                <a:gd name="T9" fmla="*/ 70 h 117"/>
                <a:gd name="T10" fmla="*/ 0 w 159"/>
                <a:gd name="T11" fmla="*/ 117 h 117"/>
                <a:gd name="T12" fmla="*/ 159 w 159"/>
                <a:gd name="T13" fmla="*/ 117 h 117"/>
                <a:gd name="T14" fmla="*/ 159 w 159"/>
                <a:gd name="T15" fmla="*/ 70 h 117"/>
                <a:gd name="T16" fmla="*/ 139 w 159"/>
                <a:gd name="T17" fmla="*/ 51 h 117"/>
                <a:gd name="T18" fmla="*/ 130 w 159"/>
                <a:gd name="T19" fmla="*/ 9 h 117"/>
                <a:gd name="T20" fmla="*/ 80 w 159"/>
                <a:gd name="T21" fmla="*/ 32 h 117"/>
                <a:gd name="T22" fmla="*/ 30 w 159"/>
                <a:gd name="T23" fmla="*/ 9 h 117"/>
                <a:gd name="T24" fmla="*/ 130 w 159"/>
                <a:gd name="T25" fmla="*/ 9 h 117"/>
                <a:gd name="T26" fmla="*/ 80 w 159"/>
                <a:gd name="T27" fmla="*/ 43 h 117"/>
                <a:gd name="T28" fmla="*/ 129 w 159"/>
                <a:gd name="T29" fmla="*/ 19 h 117"/>
                <a:gd name="T30" fmla="*/ 129 w 159"/>
                <a:gd name="T31" fmla="*/ 66 h 117"/>
                <a:gd name="T32" fmla="*/ 30 w 159"/>
                <a:gd name="T33" fmla="*/ 66 h 117"/>
                <a:gd name="T34" fmla="*/ 30 w 159"/>
                <a:gd name="T35" fmla="*/ 19 h 117"/>
                <a:gd name="T36" fmla="*/ 80 w 159"/>
                <a:gd name="T37" fmla="*/ 43 h 117"/>
                <a:gd name="T38" fmla="*/ 149 w 159"/>
                <a:gd name="T39" fmla="*/ 108 h 117"/>
                <a:gd name="T40" fmla="*/ 10 w 159"/>
                <a:gd name="T41" fmla="*/ 108 h 117"/>
                <a:gd name="T42" fmla="*/ 10 w 159"/>
                <a:gd name="T43" fmla="*/ 75 h 117"/>
                <a:gd name="T44" fmla="*/ 149 w 159"/>
                <a:gd name="T45" fmla="*/ 75 h 117"/>
                <a:gd name="T46" fmla="*/ 149 w 159"/>
                <a:gd name="T47" fmla="*/ 10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9" h="117">
                  <a:moveTo>
                    <a:pt x="139" y="51"/>
                  </a:moveTo>
                  <a:lnTo>
                    <a:pt x="139" y="0"/>
                  </a:lnTo>
                  <a:lnTo>
                    <a:pt x="20" y="0"/>
                  </a:lnTo>
                  <a:lnTo>
                    <a:pt x="20" y="51"/>
                  </a:lnTo>
                  <a:lnTo>
                    <a:pt x="0" y="70"/>
                  </a:lnTo>
                  <a:lnTo>
                    <a:pt x="0" y="117"/>
                  </a:lnTo>
                  <a:lnTo>
                    <a:pt x="159" y="117"/>
                  </a:lnTo>
                  <a:lnTo>
                    <a:pt x="159" y="70"/>
                  </a:lnTo>
                  <a:lnTo>
                    <a:pt x="139" y="51"/>
                  </a:lnTo>
                  <a:close/>
                  <a:moveTo>
                    <a:pt x="130" y="9"/>
                  </a:moveTo>
                  <a:lnTo>
                    <a:pt x="80" y="32"/>
                  </a:lnTo>
                  <a:lnTo>
                    <a:pt x="30" y="9"/>
                  </a:lnTo>
                  <a:lnTo>
                    <a:pt x="130" y="9"/>
                  </a:lnTo>
                  <a:close/>
                  <a:moveTo>
                    <a:pt x="80" y="43"/>
                  </a:moveTo>
                  <a:lnTo>
                    <a:pt x="129" y="19"/>
                  </a:lnTo>
                  <a:lnTo>
                    <a:pt x="129" y="66"/>
                  </a:lnTo>
                  <a:lnTo>
                    <a:pt x="30" y="66"/>
                  </a:lnTo>
                  <a:lnTo>
                    <a:pt x="30" y="19"/>
                  </a:lnTo>
                  <a:lnTo>
                    <a:pt x="80" y="43"/>
                  </a:lnTo>
                  <a:close/>
                  <a:moveTo>
                    <a:pt x="149" y="108"/>
                  </a:moveTo>
                  <a:lnTo>
                    <a:pt x="10" y="108"/>
                  </a:lnTo>
                  <a:lnTo>
                    <a:pt x="10" y="75"/>
                  </a:lnTo>
                  <a:lnTo>
                    <a:pt x="149" y="75"/>
                  </a:lnTo>
                  <a:lnTo>
                    <a:pt x="149" y="10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47">
              <a:extLst>
                <a:ext uri="{FF2B5EF4-FFF2-40B4-BE49-F238E27FC236}">
                  <a16:creationId xmlns:a16="http://schemas.microsoft.com/office/drawing/2014/main" id="{3FA05536-A660-49CD-B80B-1B21B7E5D623}"/>
                </a:ext>
              </a:extLst>
            </p:cNvPr>
            <p:cNvSpPr>
              <a:spLocks noEditPoints="1"/>
            </p:cNvSpPr>
            <p:nvPr/>
          </p:nvSpPr>
          <p:spPr bwMode="auto">
            <a:xfrm>
              <a:off x="11318299" y="4192882"/>
              <a:ext cx="153987" cy="136081"/>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51">
              <a:extLst>
                <a:ext uri="{FF2B5EF4-FFF2-40B4-BE49-F238E27FC236}">
                  <a16:creationId xmlns:a16="http://schemas.microsoft.com/office/drawing/2014/main" id="{C452D742-D659-462A-9E76-03F2A2AE0682}"/>
                </a:ext>
              </a:extLst>
            </p:cNvPr>
            <p:cNvSpPr>
              <a:spLocks noEditPoints="1"/>
            </p:cNvSpPr>
            <p:nvPr/>
          </p:nvSpPr>
          <p:spPr bwMode="auto">
            <a:xfrm>
              <a:off x="11172249" y="4317851"/>
              <a:ext cx="252412" cy="177800"/>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55">
              <a:extLst>
                <a:ext uri="{FF2B5EF4-FFF2-40B4-BE49-F238E27FC236}">
                  <a16:creationId xmlns:a16="http://schemas.microsoft.com/office/drawing/2014/main" id="{C31882BA-4D33-46DB-A699-177F4BBF1A26}"/>
                </a:ext>
              </a:extLst>
            </p:cNvPr>
            <p:cNvSpPr>
              <a:spLocks noEditPoints="1"/>
            </p:cNvSpPr>
            <p:nvPr/>
          </p:nvSpPr>
          <p:spPr bwMode="auto">
            <a:xfrm>
              <a:off x="9383713" y="4897438"/>
              <a:ext cx="252413" cy="136525"/>
            </a:xfrm>
            <a:custGeom>
              <a:avLst/>
              <a:gdLst>
                <a:gd name="T0" fmla="*/ 185 w 512"/>
                <a:gd name="T1" fmla="*/ 174 h 288"/>
                <a:gd name="T2" fmla="*/ 215 w 512"/>
                <a:gd name="T3" fmla="*/ 194 h 288"/>
                <a:gd name="T4" fmla="*/ 237 w 512"/>
                <a:gd name="T5" fmla="*/ 221 h 288"/>
                <a:gd name="T6" fmla="*/ 251 w 512"/>
                <a:gd name="T7" fmla="*/ 253 h 288"/>
                <a:gd name="T8" fmla="*/ 256 w 512"/>
                <a:gd name="T9" fmla="*/ 288 h 288"/>
                <a:gd name="T10" fmla="*/ 224 w 512"/>
                <a:gd name="T11" fmla="*/ 288 h 288"/>
                <a:gd name="T12" fmla="*/ 217 w 512"/>
                <a:gd name="T13" fmla="*/ 251 h 288"/>
                <a:gd name="T14" fmla="*/ 196 w 512"/>
                <a:gd name="T15" fmla="*/ 221 h 288"/>
                <a:gd name="T16" fmla="*/ 166 w 512"/>
                <a:gd name="T17" fmla="*/ 200 h 288"/>
                <a:gd name="T18" fmla="*/ 128 w 512"/>
                <a:gd name="T19" fmla="*/ 192 h 288"/>
                <a:gd name="T20" fmla="*/ 91 w 512"/>
                <a:gd name="T21" fmla="*/ 200 h 288"/>
                <a:gd name="T22" fmla="*/ 61 w 512"/>
                <a:gd name="T23" fmla="*/ 221 h 288"/>
                <a:gd name="T24" fmla="*/ 40 w 512"/>
                <a:gd name="T25" fmla="*/ 251 h 288"/>
                <a:gd name="T26" fmla="*/ 32 w 512"/>
                <a:gd name="T27" fmla="*/ 288 h 288"/>
                <a:gd name="T28" fmla="*/ 0 w 512"/>
                <a:gd name="T29" fmla="*/ 288 h 288"/>
                <a:gd name="T30" fmla="*/ 5 w 512"/>
                <a:gd name="T31" fmla="*/ 253 h 288"/>
                <a:gd name="T32" fmla="*/ 20 w 512"/>
                <a:gd name="T33" fmla="*/ 221 h 288"/>
                <a:gd name="T34" fmla="*/ 42 w 512"/>
                <a:gd name="T35" fmla="*/ 194 h 288"/>
                <a:gd name="T36" fmla="*/ 71 w 512"/>
                <a:gd name="T37" fmla="*/ 174 h 288"/>
                <a:gd name="T38" fmla="*/ 43 w 512"/>
                <a:gd name="T39" fmla="*/ 140 h 288"/>
                <a:gd name="T40" fmla="*/ 32 w 512"/>
                <a:gd name="T41" fmla="*/ 96 h 288"/>
                <a:gd name="T42" fmla="*/ 40 w 512"/>
                <a:gd name="T43" fmla="*/ 59 h 288"/>
                <a:gd name="T44" fmla="*/ 61 w 512"/>
                <a:gd name="T45" fmla="*/ 29 h 288"/>
                <a:gd name="T46" fmla="*/ 91 w 512"/>
                <a:gd name="T47" fmla="*/ 8 h 288"/>
                <a:gd name="T48" fmla="*/ 128 w 512"/>
                <a:gd name="T49" fmla="*/ 0 h 288"/>
                <a:gd name="T50" fmla="*/ 166 w 512"/>
                <a:gd name="T51" fmla="*/ 8 h 288"/>
                <a:gd name="T52" fmla="*/ 196 w 512"/>
                <a:gd name="T53" fmla="*/ 29 h 288"/>
                <a:gd name="T54" fmla="*/ 217 w 512"/>
                <a:gd name="T55" fmla="*/ 59 h 288"/>
                <a:gd name="T56" fmla="*/ 224 w 512"/>
                <a:gd name="T57" fmla="*/ 96 h 288"/>
                <a:gd name="T58" fmla="*/ 214 w 512"/>
                <a:gd name="T59" fmla="*/ 140 h 288"/>
                <a:gd name="T60" fmla="*/ 185 w 512"/>
                <a:gd name="T61" fmla="*/ 174 h 288"/>
                <a:gd name="T62" fmla="*/ 64 w 512"/>
                <a:gd name="T63" fmla="*/ 96 h 288"/>
                <a:gd name="T64" fmla="*/ 70 w 512"/>
                <a:gd name="T65" fmla="*/ 121 h 288"/>
                <a:gd name="T66" fmla="*/ 83 w 512"/>
                <a:gd name="T67" fmla="*/ 142 h 288"/>
                <a:gd name="T68" fmla="*/ 104 w 512"/>
                <a:gd name="T69" fmla="*/ 155 h 288"/>
                <a:gd name="T70" fmla="*/ 128 w 512"/>
                <a:gd name="T71" fmla="*/ 160 h 288"/>
                <a:gd name="T72" fmla="*/ 153 w 512"/>
                <a:gd name="T73" fmla="*/ 155 h 288"/>
                <a:gd name="T74" fmla="*/ 174 w 512"/>
                <a:gd name="T75" fmla="*/ 142 h 288"/>
                <a:gd name="T76" fmla="*/ 187 w 512"/>
                <a:gd name="T77" fmla="*/ 121 h 288"/>
                <a:gd name="T78" fmla="*/ 192 w 512"/>
                <a:gd name="T79" fmla="*/ 96 h 288"/>
                <a:gd name="T80" fmla="*/ 187 w 512"/>
                <a:gd name="T81" fmla="*/ 72 h 288"/>
                <a:gd name="T82" fmla="*/ 174 w 512"/>
                <a:gd name="T83" fmla="*/ 51 h 288"/>
                <a:gd name="T84" fmla="*/ 153 w 512"/>
                <a:gd name="T85" fmla="*/ 38 h 288"/>
                <a:gd name="T86" fmla="*/ 128 w 512"/>
                <a:gd name="T87" fmla="*/ 32 h 288"/>
                <a:gd name="T88" fmla="*/ 104 w 512"/>
                <a:gd name="T89" fmla="*/ 38 h 288"/>
                <a:gd name="T90" fmla="*/ 83 w 512"/>
                <a:gd name="T91" fmla="*/ 51 h 288"/>
                <a:gd name="T92" fmla="*/ 70 w 512"/>
                <a:gd name="T93" fmla="*/ 72 h 288"/>
                <a:gd name="T94" fmla="*/ 64 w 512"/>
                <a:gd name="T95" fmla="*/ 96 h 288"/>
                <a:gd name="T96" fmla="*/ 512 w 512"/>
                <a:gd name="T97" fmla="*/ 0 h 288"/>
                <a:gd name="T98" fmla="*/ 512 w 512"/>
                <a:gd name="T99" fmla="*/ 32 h 288"/>
                <a:gd name="T100" fmla="*/ 288 w 512"/>
                <a:gd name="T101" fmla="*/ 32 h 288"/>
                <a:gd name="T102" fmla="*/ 288 w 512"/>
                <a:gd name="T103" fmla="*/ 0 h 288"/>
                <a:gd name="T104" fmla="*/ 512 w 512"/>
                <a:gd name="T105" fmla="*/ 0 h 288"/>
                <a:gd name="T106" fmla="*/ 288 w 512"/>
                <a:gd name="T107" fmla="*/ 128 h 288"/>
                <a:gd name="T108" fmla="*/ 512 w 512"/>
                <a:gd name="T109" fmla="*/ 128 h 288"/>
                <a:gd name="T110" fmla="*/ 512 w 512"/>
                <a:gd name="T111" fmla="*/ 160 h 288"/>
                <a:gd name="T112" fmla="*/ 288 w 512"/>
                <a:gd name="T113" fmla="*/ 160 h 288"/>
                <a:gd name="T114" fmla="*/ 288 w 512"/>
                <a:gd name="T115" fmla="*/ 128 h 288"/>
                <a:gd name="T116" fmla="*/ 288 w 512"/>
                <a:gd name="T117" fmla="*/ 256 h 288"/>
                <a:gd name="T118" fmla="*/ 512 w 512"/>
                <a:gd name="T119" fmla="*/ 256 h 288"/>
                <a:gd name="T120" fmla="*/ 512 w 512"/>
                <a:gd name="T121" fmla="*/ 288 h 288"/>
                <a:gd name="T122" fmla="*/ 288 w 512"/>
                <a:gd name="T123" fmla="*/ 288 h 288"/>
                <a:gd name="T124" fmla="*/ 288 w 512"/>
                <a:gd name="T125" fmla="*/ 25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2" h="288">
                  <a:moveTo>
                    <a:pt x="185" y="174"/>
                  </a:moveTo>
                  <a:cubicBezTo>
                    <a:pt x="196" y="179"/>
                    <a:pt x="206" y="186"/>
                    <a:pt x="215" y="194"/>
                  </a:cubicBezTo>
                  <a:cubicBezTo>
                    <a:pt x="224" y="202"/>
                    <a:pt x="231" y="211"/>
                    <a:pt x="237" y="221"/>
                  </a:cubicBezTo>
                  <a:cubicBezTo>
                    <a:pt x="243" y="231"/>
                    <a:pt x="248" y="242"/>
                    <a:pt x="251" y="253"/>
                  </a:cubicBezTo>
                  <a:cubicBezTo>
                    <a:pt x="255" y="265"/>
                    <a:pt x="256" y="276"/>
                    <a:pt x="256" y="288"/>
                  </a:cubicBezTo>
                  <a:lnTo>
                    <a:pt x="224" y="288"/>
                  </a:lnTo>
                  <a:cubicBezTo>
                    <a:pt x="224" y="275"/>
                    <a:pt x="222" y="263"/>
                    <a:pt x="217" y="251"/>
                  </a:cubicBezTo>
                  <a:cubicBezTo>
                    <a:pt x="212" y="240"/>
                    <a:pt x="205" y="229"/>
                    <a:pt x="196" y="221"/>
                  </a:cubicBezTo>
                  <a:cubicBezTo>
                    <a:pt x="188" y="212"/>
                    <a:pt x="177" y="205"/>
                    <a:pt x="166" y="200"/>
                  </a:cubicBezTo>
                  <a:cubicBezTo>
                    <a:pt x="154" y="195"/>
                    <a:pt x="142" y="192"/>
                    <a:pt x="128" y="192"/>
                  </a:cubicBezTo>
                  <a:cubicBezTo>
                    <a:pt x="115" y="192"/>
                    <a:pt x="103" y="195"/>
                    <a:pt x="91" y="200"/>
                  </a:cubicBezTo>
                  <a:cubicBezTo>
                    <a:pt x="80" y="205"/>
                    <a:pt x="69" y="212"/>
                    <a:pt x="61" y="221"/>
                  </a:cubicBezTo>
                  <a:cubicBezTo>
                    <a:pt x="52" y="229"/>
                    <a:pt x="45" y="240"/>
                    <a:pt x="40" y="251"/>
                  </a:cubicBezTo>
                  <a:cubicBezTo>
                    <a:pt x="35" y="263"/>
                    <a:pt x="32" y="275"/>
                    <a:pt x="32" y="288"/>
                  </a:cubicBezTo>
                  <a:lnTo>
                    <a:pt x="0" y="288"/>
                  </a:lnTo>
                  <a:cubicBezTo>
                    <a:pt x="0" y="276"/>
                    <a:pt x="2" y="265"/>
                    <a:pt x="5" y="253"/>
                  </a:cubicBezTo>
                  <a:cubicBezTo>
                    <a:pt x="9" y="242"/>
                    <a:pt x="14" y="231"/>
                    <a:pt x="20" y="221"/>
                  </a:cubicBezTo>
                  <a:cubicBezTo>
                    <a:pt x="26" y="211"/>
                    <a:pt x="33" y="202"/>
                    <a:pt x="42" y="194"/>
                  </a:cubicBezTo>
                  <a:cubicBezTo>
                    <a:pt x="51" y="186"/>
                    <a:pt x="61" y="179"/>
                    <a:pt x="71" y="174"/>
                  </a:cubicBezTo>
                  <a:cubicBezTo>
                    <a:pt x="59" y="165"/>
                    <a:pt x="50" y="153"/>
                    <a:pt x="43" y="140"/>
                  </a:cubicBezTo>
                  <a:cubicBezTo>
                    <a:pt x="36" y="126"/>
                    <a:pt x="32" y="112"/>
                    <a:pt x="32" y="96"/>
                  </a:cubicBezTo>
                  <a:cubicBezTo>
                    <a:pt x="32" y="83"/>
                    <a:pt x="35" y="71"/>
                    <a:pt x="40" y="59"/>
                  </a:cubicBezTo>
                  <a:cubicBezTo>
                    <a:pt x="45" y="48"/>
                    <a:pt x="52" y="37"/>
                    <a:pt x="61" y="29"/>
                  </a:cubicBezTo>
                  <a:cubicBezTo>
                    <a:pt x="69" y="20"/>
                    <a:pt x="80" y="13"/>
                    <a:pt x="91" y="8"/>
                  </a:cubicBezTo>
                  <a:cubicBezTo>
                    <a:pt x="103" y="3"/>
                    <a:pt x="115" y="0"/>
                    <a:pt x="128" y="0"/>
                  </a:cubicBezTo>
                  <a:cubicBezTo>
                    <a:pt x="142" y="0"/>
                    <a:pt x="154" y="3"/>
                    <a:pt x="166" y="8"/>
                  </a:cubicBezTo>
                  <a:cubicBezTo>
                    <a:pt x="177" y="13"/>
                    <a:pt x="188" y="20"/>
                    <a:pt x="196" y="29"/>
                  </a:cubicBezTo>
                  <a:cubicBezTo>
                    <a:pt x="205" y="37"/>
                    <a:pt x="212" y="48"/>
                    <a:pt x="217" y="59"/>
                  </a:cubicBezTo>
                  <a:cubicBezTo>
                    <a:pt x="222" y="71"/>
                    <a:pt x="224" y="83"/>
                    <a:pt x="224" y="96"/>
                  </a:cubicBezTo>
                  <a:cubicBezTo>
                    <a:pt x="224" y="112"/>
                    <a:pt x="221" y="126"/>
                    <a:pt x="214" y="140"/>
                  </a:cubicBezTo>
                  <a:cubicBezTo>
                    <a:pt x="207" y="153"/>
                    <a:pt x="198" y="165"/>
                    <a:pt x="185" y="174"/>
                  </a:cubicBezTo>
                  <a:close/>
                  <a:moveTo>
                    <a:pt x="64" y="96"/>
                  </a:moveTo>
                  <a:cubicBezTo>
                    <a:pt x="64" y="105"/>
                    <a:pt x="66" y="114"/>
                    <a:pt x="70" y="121"/>
                  </a:cubicBezTo>
                  <a:cubicBezTo>
                    <a:pt x="73" y="129"/>
                    <a:pt x="78" y="136"/>
                    <a:pt x="83" y="142"/>
                  </a:cubicBezTo>
                  <a:cubicBezTo>
                    <a:pt x="89" y="147"/>
                    <a:pt x="96" y="152"/>
                    <a:pt x="104" y="155"/>
                  </a:cubicBezTo>
                  <a:cubicBezTo>
                    <a:pt x="111" y="159"/>
                    <a:pt x="120" y="160"/>
                    <a:pt x="128" y="160"/>
                  </a:cubicBezTo>
                  <a:cubicBezTo>
                    <a:pt x="137" y="160"/>
                    <a:pt x="145" y="159"/>
                    <a:pt x="153" y="155"/>
                  </a:cubicBezTo>
                  <a:cubicBezTo>
                    <a:pt x="161" y="152"/>
                    <a:pt x="168" y="147"/>
                    <a:pt x="174" y="142"/>
                  </a:cubicBezTo>
                  <a:cubicBezTo>
                    <a:pt x="179" y="136"/>
                    <a:pt x="184" y="129"/>
                    <a:pt x="187" y="121"/>
                  </a:cubicBezTo>
                  <a:cubicBezTo>
                    <a:pt x="191" y="114"/>
                    <a:pt x="192" y="105"/>
                    <a:pt x="192" y="96"/>
                  </a:cubicBezTo>
                  <a:cubicBezTo>
                    <a:pt x="192" y="88"/>
                    <a:pt x="191" y="80"/>
                    <a:pt x="187" y="72"/>
                  </a:cubicBezTo>
                  <a:cubicBezTo>
                    <a:pt x="184" y="64"/>
                    <a:pt x="179" y="57"/>
                    <a:pt x="174" y="51"/>
                  </a:cubicBezTo>
                  <a:cubicBezTo>
                    <a:pt x="168" y="46"/>
                    <a:pt x="161" y="41"/>
                    <a:pt x="153" y="38"/>
                  </a:cubicBezTo>
                  <a:cubicBezTo>
                    <a:pt x="145" y="34"/>
                    <a:pt x="137" y="32"/>
                    <a:pt x="128" y="32"/>
                  </a:cubicBezTo>
                  <a:cubicBezTo>
                    <a:pt x="120" y="32"/>
                    <a:pt x="111" y="34"/>
                    <a:pt x="104" y="38"/>
                  </a:cubicBezTo>
                  <a:cubicBezTo>
                    <a:pt x="96" y="41"/>
                    <a:pt x="89" y="46"/>
                    <a:pt x="83" y="51"/>
                  </a:cubicBezTo>
                  <a:cubicBezTo>
                    <a:pt x="78" y="57"/>
                    <a:pt x="73" y="64"/>
                    <a:pt x="70" y="72"/>
                  </a:cubicBezTo>
                  <a:cubicBezTo>
                    <a:pt x="66" y="80"/>
                    <a:pt x="64" y="88"/>
                    <a:pt x="64" y="96"/>
                  </a:cubicBezTo>
                  <a:close/>
                  <a:moveTo>
                    <a:pt x="512" y="0"/>
                  </a:moveTo>
                  <a:lnTo>
                    <a:pt x="512" y="32"/>
                  </a:lnTo>
                  <a:lnTo>
                    <a:pt x="288" y="32"/>
                  </a:lnTo>
                  <a:lnTo>
                    <a:pt x="288" y="0"/>
                  </a:lnTo>
                  <a:lnTo>
                    <a:pt x="512" y="0"/>
                  </a:lnTo>
                  <a:close/>
                  <a:moveTo>
                    <a:pt x="288" y="128"/>
                  </a:moveTo>
                  <a:lnTo>
                    <a:pt x="512" y="128"/>
                  </a:lnTo>
                  <a:lnTo>
                    <a:pt x="512" y="160"/>
                  </a:lnTo>
                  <a:lnTo>
                    <a:pt x="288" y="160"/>
                  </a:lnTo>
                  <a:lnTo>
                    <a:pt x="288" y="128"/>
                  </a:lnTo>
                  <a:close/>
                  <a:moveTo>
                    <a:pt x="288" y="256"/>
                  </a:moveTo>
                  <a:lnTo>
                    <a:pt x="512" y="256"/>
                  </a:lnTo>
                  <a:lnTo>
                    <a:pt x="512" y="288"/>
                  </a:lnTo>
                  <a:lnTo>
                    <a:pt x="288" y="288"/>
                  </a:lnTo>
                  <a:lnTo>
                    <a:pt x="288"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59">
              <a:extLst>
                <a:ext uri="{FF2B5EF4-FFF2-40B4-BE49-F238E27FC236}">
                  <a16:creationId xmlns:a16="http://schemas.microsoft.com/office/drawing/2014/main" id="{858CE741-7CDC-4EC7-9610-CBA22E4B8319}"/>
                </a:ext>
              </a:extLst>
            </p:cNvPr>
            <p:cNvSpPr>
              <a:spLocks noEditPoints="1"/>
            </p:cNvSpPr>
            <p:nvPr/>
          </p:nvSpPr>
          <p:spPr bwMode="auto">
            <a:xfrm>
              <a:off x="8093075" y="4203700"/>
              <a:ext cx="249238" cy="236537"/>
            </a:xfrm>
            <a:custGeom>
              <a:avLst/>
              <a:gdLst>
                <a:gd name="T0" fmla="*/ 448 w 448"/>
                <a:gd name="T1" fmla="*/ 0 h 448"/>
                <a:gd name="T2" fmla="*/ 448 w 448"/>
                <a:gd name="T3" fmla="*/ 448 h 448"/>
                <a:gd name="T4" fmla="*/ 352 w 448"/>
                <a:gd name="T5" fmla="*/ 448 h 448"/>
                <a:gd name="T6" fmla="*/ 343 w 448"/>
                <a:gd name="T7" fmla="*/ 398 h 448"/>
                <a:gd name="T8" fmla="*/ 316 w 448"/>
                <a:gd name="T9" fmla="*/ 357 h 448"/>
                <a:gd name="T10" fmla="*/ 275 w 448"/>
                <a:gd name="T11" fmla="*/ 330 h 448"/>
                <a:gd name="T12" fmla="*/ 224 w 448"/>
                <a:gd name="T13" fmla="*/ 320 h 448"/>
                <a:gd name="T14" fmla="*/ 174 w 448"/>
                <a:gd name="T15" fmla="*/ 330 h 448"/>
                <a:gd name="T16" fmla="*/ 134 w 448"/>
                <a:gd name="T17" fmla="*/ 358 h 448"/>
                <a:gd name="T18" fmla="*/ 106 w 448"/>
                <a:gd name="T19" fmla="*/ 398 h 448"/>
                <a:gd name="T20" fmla="*/ 96 w 448"/>
                <a:gd name="T21" fmla="*/ 448 h 448"/>
                <a:gd name="T22" fmla="*/ 0 w 448"/>
                <a:gd name="T23" fmla="*/ 448 h 448"/>
                <a:gd name="T24" fmla="*/ 0 w 448"/>
                <a:gd name="T25" fmla="*/ 0 h 448"/>
                <a:gd name="T26" fmla="*/ 448 w 448"/>
                <a:gd name="T27" fmla="*/ 0 h 448"/>
                <a:gd name="T28" fmla="*/ 416 w 448"/>
                <a:gd name="T29" fmla="*/ 32 h 448"/>
                <a:gd name="T30" fmla="*/ 32 w 448"/>
                <a:gd name="T31" fmla="*/ 32 h 448"/>
                <a:gd name="T32" fmla="*/ 32 w 448"/>
                <a:gd name="T33" fmla="*/ 416 h 448"/>
                <a:gd name="T34" fmla="*/ 67 w 448"/>
                <a:gd name="T35" fmla="*/ 416 h 448"/>
                <a:gd name="T36" fmla="*/ 79 w 448"/>
                <a:gd name="T37" fmla="*/ 380 h 448"/>
                <a:gd name="T38" fmla="*/ 99 w 448"/>
                <a:gd name="T39" fmla="*/ 348 h 448"/>
                <a:gd name="T40" fmla="*/ 126 w 448"/>
                <a:gd name="T41" fmla="*/ 322 h 448"/>
                <a:gd name="T42" fmla="*/ 159 w 448"/>
                <a:gd name="T43" fmla="*/ 302 h 448"/>
                <a:gd name="T44" fmla="*/ 133 w 448"/>
                <a:gd name="T45" fmla="*/ 282 h 448"/>
                <a:gd name="T46" fmla="*/ 113 w 448"/>
                <a:gd name="T47" fmla="*/ 256 h 448"/>
                <a:gd name="T48" fmla="*/ 101 w 448"/>
                <a:gd name="T49" fmla="*/ 225 h 448"/>
                <a:gd name="T50" fmla="*/ 96 w 448"/>
                <a:gd name="T51" fmla="*/ 192 h 448"/>
                <a:gd name="T52" fmla="*/ 106 w 448"/>
                <a:gd name="T53" fmla="*/ 143 h 448"/>
                <a:gd name="T54" fmla="*/ 134 w 448"/>
                <a:gd name="T55" fmla="*/ 102 h 448"/>
                <a:gd name="T56" fmla="*/ 175 w 448"/>
                <a:gd name="T57" fmla="*/ 74 h 448"/>
                <a:gd name="T58" fmla="*/ 224 w 448"/>
                <a:gd name="T59" fmla="*/ 64 h 448"/>
                <a:gd name="T60" fmla="*/ 274 w 448"/>
                <a:gd name="T61" fmla="*/ 74 h 448"/>
                <a:gd name="T62" fmla="*/ 315 w 448"/>
                <a:gd name="T63" fmla="*/ 102 h 448"/>
                <a:gd name="T64" fmla="*/ 342 w 448"/>
                <a:gd name="T65" fmla="*/ 143 h 448"/>
                <a:gd name="T66" fmla="*/ 352 w 448"/>
                <a:gd name="T67" fmla="*/ 192 h 448"/>
                <a:gd name="T68" fmla="*/ 348 w 448"/>
                <a:gd name="T69" fmla="*/ 225 h 448"/>
                <a:gd name="T70" fmla="*/ 336 w 448"/>
                <a:gd name="T71" fmla="*/ 255 h 448"/>
                <a:gd name="T72" fmla="*/ 316 w 448"/>
                <a:gd name="T73" fmla="*/ 281 h 448"/>
                <a:gd name="T74" fmla="*/ 291 w 448"/>
                <a:gd name="T75" fmla="*/ 302 h 448"/>
                <a:gd name="T76" fmla="*/ 323 w 448"/>
                <a:gd name="T77" fmla="*/ 322 h 448"/>
                <a:gd name="T78" fmla="*/ 350 w 448"/>
                <a:gd name="T79" fmla="*/ 348 h 448"/>
                <a:gd name="T80" fmla="*/ 370 w 448"/>
                <a:gd name="T81" fmla="*/ 380 h 448"/>
                <a:gd name="T82" fmla="*/ 381 w 448"/>
                <a:gd name="T83" fmla="*/ 416 h 448"/>
                <a:gd name="T84" fmla="*/ 416 w 448"/>
                <a:gd name="T85" fmla="*/ 416 h 448"/>
                <a:gd name="T86" fmla="*/ 416 w 448"/>
                <a:gd name="T87" fmla="*/ 32 h 448"/>
                <a:gd name="T88" fmla="*/ 224 w 448"/>
                <a:gd name="T89" fmla="*/ 288 h 448"/>
                <a:gd name="T90" fmla="*/ 262 w 448"/>
                <a:gd name="T91" fmla="*/ 281 h 448"/>
                <a:gd name="T92" fmla="*/ 292 w 448"/>
                <a:gd name="T93" fmla="*/ 260 h 448"/>
                <a:gd name="T94" fmla="*/ 313 w 448"/>
                <a:gd name="T95" fmla="*/ 230 h 448"/>
                <a:gd name="T96" fmla="*/ 320 w 448"/>
                <a:gd name="T97" fmla="*/ 192 h 448"/>
                <a:gd name="T98" fmla="*/ 313 w 448"/>
                <a:gd name="T99" fmla="*/ 155 h 448"/>
                <a:gd name="T100" fmla="*/ 292 w 448"/>
                <a:gd name="T101" fmla="*/ 125 h 448"/>
                <a:gd name="T102" fmla="*/ 262 w 448"/>
                <a:gd name="T103" fmla="*/ 104 h 448"/>
                <a:gd name="T104" fmla="*/ 224 w 448"/>
                <a:gd name="T105" fmla="*/ 96 h 448"/>
                <a:gd name="T106" fmla="*/ 187 w 448"/>
                <a:gd name="T107" fmla="*/ 104 h 448"/>
                <a:gd name="T108" fmla="*/ 157 w 448"/>
                <a:gd name="T109" fmla="*/ 125 h 448"/>
                <a:gd name="T110" fmla="*/ 136 w 448"/>
                <a:gd name="T111" fmla="*/ 155 h 448"/>
                <a:gd name="T112" fmla="*/ 128 w 448"/>
                <a:gd name="T113" fmla="*/ 192 h 448"/>
                <a:gd name="T114" fmla="*/ 136 w 448"/>
                <a:gd name="T115" fmla="*/ 230 h 448"/>
                <a:gd name="T116" fmla="*/ 157 w 448"/>
                <a:gd name="T117" fmla="*/ 260 h 448"/>
                <a:gd name="T118" fmla="*/ 187 w 448"/>
                <a:gd name="T119" fmla="*/ 281 h 448"/>
                <a:gd name="T120" fmla="*/ 224 w 448"/>
                <a:gd name="T121" fmla="*/ 28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48" h="448">
                  <a:moveTo>
                    <a:pt x="448" y="0"/>
                  </a:moveTo>
                  <a:lnTo>
                    <a:pt x="448" y="448"/>
                  </a:lnTo>
                  <a:lnTo>
                    <a:pt x="352" y="448"/>
                  </a:lnTo>
                  <a:cubicBezTo>
                    <a:pt x="352" y="430"/>
                    <a:pt x="349" y="413"/>
                    <a:pt x="343" y="398"/>
                  </a:cubicBezTo>
                  <a:cubicBezTo>
                    <a:pt x="336" y="382"/>
                    <a:pt x="327" y="369"/>
                    <a:pt x="316" y="357"/>
                  </a:cubicBezTo>
                  <a:cubicBezTo>
                    <a:pt x="304" y="346"/>
                    <a:pt x="291" y="337"/>
                    <a:pt x="275" y="330"/>
                  </a:cubicBezTo>
                  <a:cubicBezTo>
                    <a:pt x="260" y="324"/>
                    <a:pt x="243" y="320"/>
                    <a:pt x="224" y="320"/>
                  </a:cubicBezTo>
                  <a:cubicBezTo>
                    <a:pt x="207" y="320"/>
                    <a:pt x="190" y="324"/>
                    <a:pt x="174" y="330"/>
                  </a:cubicBezTo>
                  <a:cubicBezTo>
                    <a:pt x="159" y="337"/>
                    <a:pt x="145" y="346"/>
                    <a:pt x="134" y="358"/>
                  </a:cubicBezTo>
                  <a:cubicBezTo>
                    <a:pt x="122" y="369"/>
                    <a:pt x="113" y="383"/>
                    <a:pt x="106" y="398"/>
                  </a:cubicBezTo>
                  <a:cubicBezTo>
                    <a:pt x="100" y="414"/>
                    <a:pt x="96" y="431"/>
                    <a:pt x="96" y="448"/>
                  </a:cubicBezTo>
                  <a:lnTo>
                    <a:pt x="0" y="448"/>
                  </a:lnTo>
                  <a:lnTo>
                    <a:pt x="0" y="0"/>
                  </a:lnTo>
                  <a:lnTo>
                    <a:pt x="448" y="0"/>
                  </a:lnTo>
                  <a:close/>
                  <a:moveTo>
                    <a:pt x="416" y="32"/>
                  </a:moveTo>
                  <a:lnTo>
                    <a:pt x="32" y="32"/>
                  </a:lnTo>
                  <a:lnTo>
                    <a:pt x="32" y="416"/>
                  </a:lnTo>
                  <a:lnTo>
                    <a:pt x="67" y="416"/>
                  </a:lnTo>
                  <a:cubicBezTo>
                    <a:pt x="70" y="404"/>
                    <a:pt x="74" y="392"/>
                    <a:pt x="79" y="380"/>
                  </a:cubicBezTo>
                  <a:cubicBezTo>
                    <a:pt x="85" y="369"/>
                    <a:pt x="91" y="358"/>
                    <a:pt x="99" y="348"/>
                  </a:cubicBezTo>
                  <a:cubicBezTo>
                    <a:pt x="107" y="338"/>
                    <a:pt x="116" y="330"/>
                    <a:pt x="126" y="322"/>
                  </a:cubicBezTo>
                  <a:cubicBezTo>
                    <a:pt x="136" y="314"/>
                    <a:pt x="147" y="307"/>
                    <a:pt x="159" y="302"/>
                  </a:cubicBezTo>
                  <a:cubicBezTo>
                    <a:pt x="149" y="297"/>
                    <a:pt x="140" y="290"/>
                    <a:pt x="133" y="282"/>
                  </a:cubicBezTo>
                  <a:cubicBezTo>
                    <a:pt x="125" y="274"/>
                    <a:pt x="119" y="265"/>
                    <a:pt x="113" y="256"/>
                  </a:cubicBezTo>
                  <a:cubicBezTo>
                    <a:pt x="108" y="246"/>
                    <a:pt x="104" y="236"/>
                    <a:pt x="101" y="225"/>
                  </a:cubicBezTo>
                  <a:cubicBezTo>
                    <a:pt x="98" y="215"/>
                    <a:pt x="96" y="204"/>
                    <a:pt x="96" y="192"/>
                  </a:cubicBezTo>
                  <a:cubicBezTo>
                    <a:pt x="96" y="175"/>
                    <a:pt x="100" y="158"/>
                    <a:pt x="106" y="143"/>
                  </a:cubicBezTo>
                  <a:cubicBezTo>
                    <a:pt x="113" y="127"/>
                    <a:pt x="122" y="113"/>
                    <a:pt x="134" y="102"/>
                  </a:cubicBezTo>
                  <a:cubicBezTo>
                    <a:pt x="145" y="90"/>
                    <a:pt x="159" y="81"/>
                    <a:pt x="175" y="74"/>
                  </a:cubicBezTo>
                  <a:cubicBezTo>
                    <a:pt x="190" y="68"/>
                    <a:pt x="207" y="64"/>
                    <a:pt x="224" y="64"/>
                  </a:cubicBezTo>
                  <a:cubicBezTo>
                    <a:pt x="242" y="64"/>
                    <a:pt x="259" y="68"/>
                    <a:pt x="274" y="74"/>
                  </a:cubicBezTo>
                  <a:cubicBezTo>
                    <a:pt x="290" y="81"/>
                    <a:pt x="304" y="90"/>
                    <a:pt x="315" y="102"/>
                  </a:cubicBezTo>
                  <a:cubicBezTo>
                    <a:pt x="327" y="113"/>
                    <a:pt x="336" y="127"/>
                    <a:pt x="342" y="143"/>
                  </a:cubicBezTo>
                  <a:cubicBezTo>
                    <a:pt x="349" y="158"/>
                    <a:pt x="352" y="175"/>
                    <a:pt x="352" y="192"/>
                  </a:cubicBezTo>
                  <a:cubicBezTo>
                    <a:pt x="352" y="204"/>
                    <a:pt x="351" y="215"/>
                    <a:pt x="348" y="225"/>
                  </a:cubicBezTo>
                  <a:cubicBezTo>
                    <a:pt x="345" y="236"/>
                    <a:pt x="341" y="246"/>
                    <a:pt x="336" y="255"/>
                  </a:cubicBezTo>
                  <a:cubicBezTo>
                    <a:pt x="331" y="265"/>
                    <a:pt x="324" y="273"/>
                    <a:pt x="316" y="281"/>
                  </a:cubicBezTo>
                  <a:cubicBezTo>
                    <a:pt x="309" y="289"/>
                    <a:pt x="300" y="296"/>
                    <a:pt x="291" y="302"/>
                  </a:cubicBezTo>
                  <a:cubicBezTo>
                    <a:pt x="303" y="307"/>
                    <a:pt x="313" y="314"/>
                    <a:pt x="323" y="322"/>
                  </a:cubicBezTo>
                  <a:cubicBezTo>
                    <a:pt x="333" y="329"/>
                    <a:pt x="342" y="338"/>
                    <a:pt x="350" y="348"/>
                  </a:cubicBezTo>
                  <a:cubicBezTo>
                    <a:pt x="358" y="358"/>
                    <a:pt x="364" y="369"/>
                    <a:pt x="370" y="380"/>
                  </a:cubicBezTo>
                  <a:cubicBezTo>
                    <a:pt x="375" y="392"/>
                    <a:pt x="379" y="404"/>
                    <a:pt x="381" y="416"/>
                  </a:cubicBezTo>
                  <a:lnTo>
                    <a:pt x="416" y="416"/>
                  </a:lnTo>
                  <a:lnTo>
                    <a:pt x="416" y="32"/>
                  </a:lnTo>
                  <a:close/>
                  <a:moveTo>
                    <a:pt x="224" y="288"/>
                  </a:moveTo>
                  <a:cubicBezTo>
                    <a:pt x="238" y="288"/>
                    <a:pt x="250" y="286"/>
                    <a:pt x="262" y="281"/>
                  </a:cubicBezTo>
                  <a:cubicBezTo>
                    <a:pt x="273" y="276"/>
                    <a:pt x="284" y="269"/>
                    <a:pt x="292" y="260"/>
                  </a:cubicBezTo>
                  <a:cubicBezTo>
                    <a:pt x="301" y="252"/>
                    <a:pt x="308" y="241"/>
                    <a:pt x="313" y="230"/>
                  </a:cubicBezTo>
                  <a:cubicBezTo>
                    <a:pt x="318" y="218"/>
                    <a:pt x="320" y="206"/>
                    <a:pt x="320" y="192"/>
                  </a:cubicBezTo>
                  <a:cubicBezTo>
                    <a:pt x="320" y="179"/>
                    <a:pt x="318" y="167"/>
                    <a:pt x="313" y="155"/>
                  </a:cubicBezTo>
                  <a:cubicBezTo>
                    <a:pt x="308" y="144"/>
                    <a:pt x="301" y="133"/>
                    <a:pt x="292" y="125"/>
                  </a:cubicBezTo>
                  <a:cubicBezTo>
                    <a:pt x="284" y="116"/>
                    <a:pt x="273" y="109"/>
                    <a:pt x="262" y="104"/>
                  </a:cubicBezTo>
                  <a:cubicBezTo>
                    <a:pt x="250" y="99"/>
                    <a:pt x="238" y="96"/>
                    <a:pt x="224" y="96"/>
                  </a:cubicBezTo>
                  <a:cubicBezTo>
                    <a:pt x="211" y="96"/>
                    <a:pt x="199" y="99"/>
                    <a:pt x="187" y="104"/>
                  </a:cubicBezTo>
                  <a:cubicBezTo>
                    <a:pt x="176" y="109"/>
                    <a:pt x="165" y="116"/>
                    <a:pt x="157" y="125"/>
                  </a:cubicBezTo>
                  <a:cubicBezTo>
                    <a:pt x="148" y="133"/>
                    <a:pt x="141" y="144"/>
                    <a:pt x="136" y="155"/>
                  </a:cubicBezTo>
                  <a:cubicBezTo>
                    <a:pt x="131" y="167"/>
                    <a:pt x="128" y="179"/>
                    <a:pt x="128" y="192"/>
                  </a:cubicBezTo>
                  <a:cubicBezTo>
                    <a:pt x="128" y="206"/>
                    <a:pt x="131" y="218"/>
                    <a:pt x="136" y="230"/>
                  </a:cubicBezTo>
                  <a:cubicBezTo>
                    <a:pt x="141" y="241"/>
                    <a:pt x="148" y="252"/>
                    <a:pt x="157" y="260"/>
                  </a:cubicBezTo>
                  <a:cubicBezTo>
                    <a:pt x="165" y="269"/>
                    <a:pt x="176" y="276"/>
                    <a:pt x="187" y="281"/>
                  </a:cubicBezTo>
                  <a:cubicBezTo>
                    <a:pt x="199" y="286"/>
                    <a:pt x="211" y="288"/>
                    <a:pt x="224" y="28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63">
              <a:extLst>
                <a:ext uri="{FF2B5EF4-FFF2-40B4-BE49-F238E27FC236}">
                  <a16:creationId xmlns:a16="http://schemas.microsoft.com/office/drawing/2014/main" id="{E5539ECD-82AF-4F74-890F-B89285A3D6F8}"/>
                </a:ext>
              </a:extLst>
            </p:cNvPr>
            <p:cNvSpPr>
              <a:spLocks noEditPoints="1"/>
            </p:cNvSpPr>
            <p:nvPr/>
          </p:nvSpPr>
          <p:spPr bwMode="auto">
            <a:xfrm>
              <a:off x="7924800" y="5072063"/>
              <a:ext cx="252412" cy="193675"/>
            </a:xfrm>
            <a:custGeom>
              <a:avLst/>
              <a:gdLst>
                <a:gd name="T0" fmla="*/ 159 w 159"/>
                <a:gd name="T1" fmla="*/ 103 h 122"/>
                <a:gd name="T2" fmla="*/ 109 w 159"/>
                <a:gd name="T3" fmla="*/ 103 h 122"/>
                <a:gd name="T4" fmla="*/ 109 w 159"/>
                <a:gd name="T5" fmla="*/ 113 h 122"/>
                <a:gd name="T6" fmla="*/ 129 w 159"/>
                <a:gd name="T7" fmla="*/ 113 h 122"/>
                <a:gd name="T8" fmla="*/ 129 w 159"/>
                <a:gd name="T9" fmla="*/ 122 h 122"/>
                <a:gd name="T10" fmla="*/ 80 w 159"/>
                <a:gd name="T11" fmla="*/ 122 h 122"/>
                <a:gd name="T12" fmla="*/ 80 w 159"/>
                <a:gd name="T13" fmla="*/ 113 h 122"/>
                <a:gd name="T14" fmla="*/ 99 w 159"/>
                <a:gd name="T15" fmla="*/ 113 h 122"/>
                <a:gd name="T16" fmla="*/ 99 w 159"/>
                <a:gd name="T17" fmla="*/ 103 h 122"/>
                <a:gd name="T18" fmla="*/ 70 w 159"/>
                <a:gd name="T19" fmla="*/ 103 h 122"/>
                <a:gd name="T20" fmla="*/ 70 w 159"/>
                <a:gd name="T21" fmla="*/ 122 h 122"/>
                <a:gd name="T22" fmla="*/ 0 w 159"/>
                <a:gd name="T23" fmla="*/ 122 h 122"/>
                <a:gd name="T24" fmla="*/ 0 w 159"/>
                <a:gd name="T25" fmla="*/ 0 h 122"/>
                <a:gd name="T26" fmla="*/ 70 w 159"/>
                <a:gd name="T27" fmla="*/ 0 h 122"/>
                <a:gd name="T28" fmla="*/ 70 w 159"/>
                <a:gd name="T29" fmla="*/ 37 h 122"/>
                <a:gd name="T30" fmla="*/ 159 w 159"/>
                <a:gd name="T31" fmla="*/ 37 h 122"/>
                <a:gd name="T32" fmla="*/ 159 w 159"/>
                <a:gd name="T33" fmla="*/ 103 h 122"/>
                <a:gd name="T34" fmla="*/ 60 w 159"/>
                <a:gd name="T35" fmla="*/ 113 h 122"/>
                <a:gd name="T36" fmla="*/ 60 w 159"/>
                <a:gd name="T37" fmla="*/ 103 h 122"/>
                <a:gd name="T38" fmla="*/ 20 w 159"/>
                <a:gd name="T39" fmla="*/ 103 h 122"/>
                <a:gd name="T40" fmla="*/ 20 w 159"/>
                <a:gd name="T41" fmla="*/ 94 h 122"/>
                <a:gd name="T42" fmla="*/ 50 w 159"/>
                <a:gd name="T43" fmla="*/ 94 h 122"/>
                <a:gd name="T44" fmla="*/ 50 w 159"/>
                <a:gd name="T45" fmla="*/ 85 h 122"/>
                <a:gd name="T46" fmla="*/ 20 w 159"/>
                <a:gd name="T47" fmla="*/ 85 h 122"/>
                <a:gd name="T48" fmla="*/ 20 w 159"/>
                <a:gd name="T49" fmla="*/ 75 h 122"/>
                <a:gd name="T50" fmla="*/ 50 w 159"/>
                <a:gd name="T51" fmla="*/ 75 h 122"/>
                <a:gd name="T52" fmla="*/ 50 w 159"/>
                <a:gd name="T53" fmla="*/ 37 h 122"/>
                <a:gd name="T54" fmla="*/ 60 w 159"/>
                <a:gd name="T55" fmla="*/ 37 h 122"/>
                <a:gd name="T56" fmla="*/ 60 w 159"/>
                <a:gd name="T57" fmla="*/ 9 h 122"/>
                <a:gd name="T58" fmla="*/ 10 w 159"/>
                <a:gd name="T59" fmla="*/ 9 h 122"/>
                <a:gd name="T60" fmla="*/ 10 w 159"/>
                <a:gd name="T61" fmla="*/ 113 h 122"/>
                <a:gd name="T62" fmla="*/ 60 w 159"/>
                <a:gd name="T63" fmla="*/ 113 h 122"/>
                <a:gd name="T64" fmla="*/ 50 w 159"/>
                <a:gd name="T65" fmla="*/ 19 h 122"/>
                <a:gd name="T66" fmla="*/ 50 w 159"/>
                <a:gd name="T67" fmla="*/ 28 h 122"/>
                <a:gd name="T68" fmla="*/ 20 w 159"/>
                <a:gd name="T69" fmla="*/ 28 h 122"/>
                <a:gd name="T70" fmla="*/ 20 w 159"/>
                <a:gd name="T71" fmla="*/ 19 h 122"/>
                <a:gd name="T72" fmla="*/ 50 w 159"/>
                <a:gd name="T73" fmla="*/ 19 h 122"/>
                <a:gd name="T74" fmla="*/ 149 w 159"/>
                <a:gd name="T75" fmla="*/ 94 h 122"/>
                <a:gd name="T76" fmla="*/ 149 w 159"/>
                <a:gd name="T77" fmla="*/ 47 h 122"/>
                <a:gd name="T78" fmla="*/ 60 w 159"/>
                <a:gd name="T79" fmla="*/ 47 h 122"/>
                <a:gd name="T80" fmla="*/ 60 w 159"/>
                <a:gd name="T81" fmla="*/ 94 h 122"/>
                <a:gd name="T82" fmla="*/ 149 w 159"/>
                <a:gd name="T83"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9" h="122">
                  <a:moveTo>
                    <a:pt x="159" y="103"/>
                  </a:moveTo>
                  <a:lnTo>
                    <a:pt x="109" y="103"/>
                  </a:lnTo>
                  <a:lnTo>
                    <a:pt x="109" y="113"/>
                  </a:lnTo>
                  <a:lnTo>
                    <a:pt x="129" y="113"/>
                  </a:lnTo>
                  <a:lnTo>
                    <a:pt x="129" y="122"/>
                  </a:lnTo>
                  <a:lnTo>
                    <a:pt x="80" y="122"/>
                  </a:lnTo>
                  <a:lnTo>
                    <a:pt x="80" y="113"/>
                  </a:lnTo>
                  <a:lnTo>
                    <a:pt x="99" y="113"/>
                  </a:lnTo>
                  <a:lnTo>
                    <a:pt x="99" y="103"/>
                  </a:lnTo>
                  <a:lnTo>
                    <a:pt x="70" y="103"/>
                  </a:lnTo>
                  <a:lnTo>
                    <a:pt x="70" y="122"/>
                  </a:lnTo>
                  <a:lnTo>
                    <a:pt x="0" y="122"/>
                  </a:lnTo>
                  <a:lnTo>
                    <a:pt x="0" y="0"/>
                  </a:lnTo>
                  <a:lnTo>
                    <a:pt x="70" y="0"/>
                  </a:lnTo>
                  <a:lnTo>
                    <a:pt x="70" y="37"/>
                  </a:lnTo>
                  <a:lnTo>
                    <a:pt x="159" y="37"/>
                  </a:lnTo>
                  <a:lnTo>
                    <a:pt x="159" y="103"/>
                  </a:lnTo>
                  <a:close/>
                  <a:moveTo>
                    <a:pt x="60" y="113"/>
                  </a:moveTo>
                  <a:lnTo>
                    <a:pt x="60" y="103"/>
                  </a:lnTo>
                  <a:lnTo>
                    <a:pt x="20" y="103"/>
                  </a:lnTo>
                  <a:lnTo>
                    <a:pt x="20" y="94"/>
                  </a:lnTo>
                  <a:lnTo>
                    <a:pt x="50" y="94"/>
                  </a:lnTo>
                  <a:lnTo>
                    <a:pt x="50" y="85"/>
                  </a:lnTo>
                  <a:lnTo>
                    <a:pt x="20" y="85"/>
                  </a:lnTo>
                  <a:lnTo>
                    <a:pt x="20" y="75"/>
                  </a:lnTo>
                  <a:lnTo>
                    <a:pt x="50" y="75"/>
                  </a:lnTo>
                  <a:lnTo>
                    <a:pt x="50" y="37"/>
                  </a:lnTo>
                  <a:lnTo>
                    <a:pt x="60" y="37"/>
                  </a:lnTo>
                  <a:lnTo>
                    <a:pt x="60" y="9"/>
                  </a:lnTo>
                  <a:lnTo>
                    <a:pt x="10" y="9"/>
                  </a:lnTo>
                  <a:lnTo>
                    <a:pt x="10" y="113"/>
                  </a:lnTo>
                  <a:lnTo>
                    <a:pt x="60" y="113"/>
                  </a:lnTo>
                  <a:close/>
                  <a:moveTo>
                    <a:pt x="50" y="19"/>
                  </a:moveTo>
                  <a:lnTo>
                    <a:pt x="50" y="28"/>
                  </a:lnTo>
                  <a:lnTo>
                    <a:pt x="20" y="28"/>
                  </a:lnTo>
                  <a:lnTo>
                    <a:pt x="20" y="19"/>
                  </a:lnTo>
                  <a:lnTo>
                    <a:pt x="50" y="19"/>
                  </a:lnTo>
                  <a:close/>
                  <a:moveTo>
                    <a:pt x="149" y="94"/>
                  </a:moveTo>
                  <a:lnTo>
                    <a:pt x="149" y="47"/>
                  </a:lnTo>
                  <a:lnTo>
                    <a:pt x="60" y="47"/>
                  </a:lnTo>
                  <a:lnTo>
                    <a:pt x="60" y="94"/>
                  </a:lnTo>
                  <a:lnTo>
                    <a:pt x="149" y="9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54" name="Group 153">
              <a:extLst>
                <a:ext uri="{FF2B5EF4-FFF2-40B4-BE49-F238E27FC236}">
                  <a16:creationId xmlns:a16="http://schemas.microsoft.com/office/drawing/2014/main" id="{00853BDF-7723-434C-B8C2-E8D8B0626AC2}"/>
                </a:ext>
              </a:extLst>
            </p:cNvPr>
            <p:cNvGrpSpPr/>
            <p:nvPr/>
          </p:nvGrpSpPr>
          <p:grpSpPr>
            <a:xfrm>
              <a:off x="7035800" y="4556134"/>
              <a:ext cx="258763" cy="263526"/>
              <a:chOff x="7035800" y="4556134"/>
              <a:chExt cx="258763" cy="263526"/>
            </a:xfrm>
          </p:grpSpPr>
          <p:sp>
            <p:nvSpPr>
              <p:cNvPr id="163" name="Freeform 67">
                <a:extLst>
                  <a:ext uri="{FF2B5EF4-FFF2-40B4-BE49-F238E27FC236}">
                    <a16:creationId xmlns:a16="http://schemas.microsoft.com/office/drawing/2014/main" id="{E10C9499-551A-4303-BCA2-C03E08CE73EA}"/>
                  </a:ext>
                </a:extLst>
              </p:cNvPr>
              <p:cNvSpPr>
                <a:spLocks/>
              </p:cNvSpPr>
              <p:nvPr/>
            </p:nvSpPr>
            <p:spPr bwMode="auto">
              <a:xfrm>
                <a:off x="7072313" y="4678372"/>
                <a:ext cx="182563" cy="76200"/>
              </a:xfrm>
              <a:custGeom>
                <a:avLst/>
                <a:gdLst>
                  <a:gd name="T0" fmla="*/ 488 w 523"/>
                  <a:gd name="T1" fmla="*/ 0 h 228"/>
                  <a:gd name="T2" fmla="*/ 36 w 523"/>
                  <a:gd name="T3" fmla="*/ 0 h 228"/>
                  <a:gd name="T4" fmla="*/ 0 w 523"/>
                  <a:gd name="T5" fmla="*/ 40 h 228"/>
                  <a:gd name="T6" fmla="*/ 0 w 523"/>
                  <a:gd name="T7" fmla="*/ 211 h 228"/>
                  <a:gd name="T8" fmla="*/ 62 w 523"/>
                  <a:gd name="T9" fmla="*/ 228 h 228"/>
                  <a:gd name="T10" fmla="*/ 62 w 523"/>
                  <a:gd name="T11" fmla="*/ 62 h 228"/>
                  <a:gd name="T12" fmla="*/ 460 w 523"/>
                  <a:gd name="T13" fmla="*/ 62 h 228"/>
                  <a:gd name="T14" fmla="*/ 460 w 523"/>
                  <a:gd name="T15" fmla="*/ 227 h 228"/>
                  <a:gd name="T16" fmla="*/ 523 w 523"/>
                  <a:gd name="T17" fmla="*/ 209 h 228"/>
                  <a:gd name="T18" fmla="*/ 523 w 523"/>
                  <a:gd name="T19" fmla="*/ 40 h 228"/>
                  <a:gd name="T20" fmla="*/ 488 w 523"/>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3" h="228">
                    <a:moveTo>
                      <a:pt x="488" y="0"/>
                    </a:moveTo>
                    <a:lnTo>
                      <a:pt x="36" y="0"/>
                    </a:lnTo>
                    <a:cubicBezTo>
                      <a:pt x="17" y="0"/>
                      <a:pt x="0" y="16"/>
                      <a:pt x="0" y="40"/>
                    </a:cubicBezTo>
                    <a:lnTo>
                      <a:pt x="0" y="211"/>
                    </a:lnTo>
                    <a:lnTo>
                      <a:pt x="62" y="228"/>
                    </a:lnTo>
                    <a:lnTo>
                      <a:pt x="62" y="62"/>
                    </a:lnTo>
                    <a:lnTo>
                      <a:pt x="460" y="62"/>
                    </a:lnTo>
                    <a:lnTo>
                      <a:pt x="460" y="227"/>
                    </a:lnTo>
                    <a:lnTo>
                      <a:pt x="523" y="209"/>
                    </a:lnTo>
                    <a:lnTo>
                      <a:pt x="523" y="40"/>
                    </a:lnTo>
                    <a:cubicBezTo>
                      <a:pt x="523" y="16"/>
                      <a:pt x="505" y="0"/>
                      <a:pt x="48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Rectangle 68">
                <a:extLst>
                  <a:ext uri="{FF2B5EF4-FFF2-40B4-BE49-F238E27FC236}">
                    <a16:creationId xmlns:a16="http://schemas.microsoft.com/office/drawing/2014/main" id="{EACD27C4-83A4-4092-9B98-47D170A8DDC4}"/>
                  </a:ext>
                </a:extLst>
              </p:cNvPr>
              <p:cNvSpPr>
                <a:spLocks noChangeArrowheads="1"/>
              </p:cNvSpPr>
              <p:nvPr/>
            </p:nvSpPr>
            <p:spPr bwMode="auto">
              <a:xfrm>
                <a:off x="7153275" y="4643447"/>
                <a:ext cx="22225" cy="5397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69">
                <a:extLst>
                  <a:ext uri="{FF2B5EF4-FFF2-40B4-BE49-F238E27FC236}">
                    <a16:creationId xmlns:a16="http://schemas.microsoft.com/office/drawing/2014/main" id="{87B7B4D3-A8B8-4DB0-9D00-7F94D37006C0}"/>
                  </a:ext>
                </a:extLst>
              </p:cNvPr>
              <p:cNvSpPr>
                <a:spLocks/>
              </p:cNvSpPr>
              <p:nvPr/>
            </p:nvSpPr>
            <p:spPr bwMode="auto">
              <a:xfrm>
                <a:off x="7115175" y="4556134"/>
                <a:ext cx="98425" cy="87313"/>
              </a:xfrm>
              <a:custGeom>
                <a:avLst/>
                <a:gdLst>
                  <a:gd name="T0" fmla="*/ 240 w 278"/>
                  <a:gd name="T1" fmla="*/ 0 h 264"/>
                  <a:gd name="T2" fmla="*/ 38 w 278"/>
                  <a:gd name="T3" fmla="*/ 0 h 264"/>
                  <a:gd name="T4" fmla="*/ 0 w 278"/>
                  <a:gd name="T5" fmla="*/ 39 h 264"/>
                  <a:gd name="T6" fmla="*/ 0 w 278"/>
                  <a:gd name="T7" fmla="*/ 226 h 264"/>
                  <a:gd name="T8" fmla="*/ 38 w 278"/>
                  <a:gd name="T9" fmla="*/ 264 h 264"/>
                  <a:gd name="T10" fmla="*/ 238 w 278"/>
                  <a:gd name="T11" fmla="*/ 264 h 264"/>
                  <a:gd name="T12" fmla="*/ 277 w 278"/>
                  <a:gd name="T13" fmla="*/ 226 h 264"/>
                  <a:gd name="T14" fmla="*/ 277 w 278"/>
                  <a:gd name="T15" fmla="*/ 39 h 264"/>
                  <a:gd name="T16" fmla="*/ 240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40" y="0"/>
                    </a:moveTo>
                    <a:lnTo>
                      <a:pt x="38" y="0"/>
                    </a:lnTo>
                    <a:cubicBezTo>
                      <a:pt x="17" y="0"/>
                      <a:pt x="0" y="18"/>
                      <a:pt x="0" y="39"/>
                    </a:cubicBezTo>
                    <a:lnTo>
                      <a:pt x="0" y="226"/>
                    </a:lnTo>
                    <a:cubicBezTo>
                      <a:pt x="0" y="247"/>
                      <a:pt x="17" y="264"/>
                      <a:pt x="38" y="264"/>
                    </a:cubicBezTo>
                    <a:lnTo>
                      <a:pt x="238" y="264"/>
                    </a:lnTo>
                    <a:cubicBezTo>
                      <a:pt x="259" y="264"/>
                      <a:pt x="277" y="247"/>
                      <a:pt x="277" y="226"/>
                    </a:cubicBezTo>
                    <a:lnTo>
                      <a:pt x="277" y="39"/>
                    </a:lnTo>
                    <a:cubicBezTo>
                      <a:pt x="278" y="18"/>
                      <a:pt x="261" y="0"/>
                      <a:pt x="240"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70">
                <a:extLst>
                  <a:ext uri="{FF2B5EF4-FFF2-40B4-BE49-F238E27FC236}">
                    <a16:creationId xmlns:a16="http://schemas.microsoft.com/office/drawing/2014/main" id="{E319D796-0987-4FFF-9164-C43BC2E23604}"/>
                  </a:ext>
                </a:extLst>
              </p:cNvPr>
              <p:cNvSpPr>
                <a:spLocks/>
              </p:cNvSpPr>
              <p:nvPr/>
            </p:nvSpPr>
            <p:spPr bwMode="auto">
              <a:xfrm>
                <a:off x="7035800" y="4732347"/>
                <a:ext cx="96838" cy="87313"/>
              </a:xfrm>
              <a:custGeom>
                <a:avLst/>
                <a:gdLst>
                  <a:gd name="T0" fmla="*/ 239 w 277"/>
                  <a:gd name="T1" fmla="*/ 0 h 264"/>
                  <a:gd name="T2" fmla="*/ 39 w 277"/>
                  <a:gd name="T3" fmla="*/ 0 h 264"/>
                  <a:gd name="T4" fmla="*/ 0 w 277"/>
                  <a:gd name="T5" fmla="*/ 38 h 264"/>
                  <a:gd name="T6" fmla="*/ 0 w 277"/>
                  <a:gd name="T7" fmla="*/ 225 h 264"/>
                  <a:gd name="T8" fmla="*/ 39 w 277"/>
                  <a:gd name="T9" fmla="*/ 264 h 264"/>
                  <a:gd name="T10" fmla="*/ 239 w 277"/>
                  <a:gd name="T11" fmla="*/ 264 h 264"/>
                  <a:gd name="T12" fmla="*/ 277 w 277"/>
                  <a:gd name="T13" fmla="*/ 225 h 264"/>
                  <a:gd name="T14" fmla="*/ 277 w 277"/>
                  <a:gd name="T15" fmla="*/ 38 h 264"/>
                  <a:gd name="T16" fmla="*/ 239 w 277"/>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264">
                    <a:moveTo>
                      <a:pt x="239" y="0"/>
                    </a:moveTo>
                    <a:lnTo>
                      <a:pt x="39" y="0"/>
                    </a:lnTo>
                    <a:cubicBezTo>
                      <a:pt x="18" y="0"/>
                      <a:pt x="0" y="17"/>
                      <a:pt x="0" y="38"/>
                    </a:cubicBezTo>
                    <a:lnTo>
                      <a:pt x="0" y="225"/>
                    </a:lnTo>
                    <a:cubicBezTo>
                      <a:pt x="0" y="246"/>
                      <a:pt x="18" y="264"/>
                      <a:pt x="39" y="264"/>
                    </a:cubicBezTo>
                    <a:lnTo>
                      <a:pt x="239" y="264"/>
                    </a:lnTo>
                    <a:cubicBezTo>
                      <a:pt x="260" y="264"/>
                      <a:pt x="277" y="246"/>
                      <a:pt x="277" y="225"/>
                    </a:cubicBezTo>
                    <a:lnTo>
                      <a:pt x="277" y="38"/>
                    </a:lnTo>
                    <a:cubicBezTo>
                      <a:pt x="277" y="17"/>
                      <a:pt x="260" y="0"/>
                      <a:pt x="239"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71">
                <a:extLst>
                  <a:ext uri="{FF2B5EF4-FFF2-40B4-BE49-F238E27FC236}">
                    <a16:creationId xmlns:a16="http://schemas.microsoft.com/office/drawing/2014/main" id="{A2222A55-B0D4-4D21-B877-8753AEB73705}"/>
                  </a:ext>
                </a:extLst>
              </p:cNvPr>
              <p:cNvSpPr>
                <a:spLocks/>
              </p:cNvSpPr>
              <p:nvPr/>
            </p:nvSpPr>
            <p:spPr bwMode="auto">
              <a:xfrm>
                <a:off x="7196138" y="4732347"/>
                <a:ext cx="98425" cy="87313"/>
              </a:xfrm>
              <a:custGeom>
                <a:avLst/>
                <a:gdLst>
                  <a:gd name="T0" fmla="*/ 238 w 278"/>
                  <a:gd name="T1" fmla="*/ 0 h 264"/>
                  <a:gd name="T2" fmla="*/ 38 w 278"/>
                  <a:gd name="T3" fmla="*/ 0 h 264"/>
                  <a:gd name="T4" fmla="*/ 0 w 278"/>
                  <a:gd name="T5" fmla="*/ 38 h 264"/>
                  <a:gd name="T6" fmla="*/ 0 w 278"/>
                  <a:gd name="T7" fmla="*/ 225 h 264"/>
                  <a:gd name="T8" fmla="*/ 38 w 278"/>
                  <a:gd name="T9" fmla="*/ 264 h 264"/>
                  <a:gd name="T10" fmla="*/ 238 w 278"/>
                  <a:gd name="T11" fmla="*/ 264 h 264"/>
                  <a:gd name="T12" fmla="*/ 277 w 278"/>
                  <a:gd name="T13" fmla="*/ 225 h 264"/>
                  <a:gd name="T14" fmla="*/ 277 w 278"/>
                  <a:gd name="T15" fmla="*/ 38 h 264"/>
                  <a:gd name="T16" fmla="*/ 238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38" y="0"/>
                    </a:moveTo>
                    <a:lnTo>
                      <a:pt x="38" y="0"/>
                    </a:lnTo>
                    <a:cubicBezTo>
                      <a:pt x="17" y="0"/>
                      <a:pt x="0" y="17"/>
                      <a:pt x="0" y="38"/>
                    </a:cubicBezTo>
                    <a:lnTo>
                      <a:pt x="0" y="225"/>
                    </a:lnTo>
                    <a:cubicBezTo>
                      <a:pt x="0" y="246"/>
                      <a:pt x="17" y="264"/>
                      <a:pt x="38" y="264"/>
                    </a:cubicBezTo>
                    <a:lnTo>
                      <a:pt x="238" y="264"/>
                    </a:lnTo>
                    <a:cubicBezTo>
                      <a:pt x="259" y="264"/>
                      <a:pt x="277" y="246"/>
                      <a:pt x="277" y="225"/>
                    </a:cubicBezTo>
                    <a:lnTo>
                      <a:pt x="277" y="38"/>
                    </a:lnTo>
                    <a:cubicBezTo>
                      <a:pt x="278" y="17"/>
                      <a:pt x="261" y="0"/>
                      <a:pt x="23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5" name="Group 74">
              <a:extLst>
                <a:ext uri="{FF2B5EF4-FFF2-40B4-BE49-F238E27FC236}">
                  <a16:creationId xmlns:a16="http://schemas.microsoft.com/office/drawing/2014/main" id="{1E688DA3-1D1D-4FC8-B3D3-3624BD0AEBF9}"/>
                </a:ext>
              </a:extLst>
            </p:cNvPr>
            <p:cNvGrpSpPr>
              <a:grpSpLocks noChangeAspect="1"/>
            </p:cNvGrpSpPr>
            <p:nvPr/>
          </p:nvGrpSpPr>
          <p:grpSpPr bwMode="auto">
            <a:xfrm>
              <a:off x="6945300" y="3624271"/>
              <a:ext cx="257175" cy="231776"/>
              <a:chOff x="4375" y="2283"/>
              <a:chExt cx="162" cy="146"/>
            </a:xfrm>
            <a:solidFill>
              <a:schemeClr val="bg2"/>
            </a:solidFill>
          </p:grpSpPr>
          <p:sp>
            <p:nvSpPr>
              <p:cNvPr id="157" name="Rectangle 75">
                <a:extLst>
                  <a:ext uri="{FF2B5EF4-FFF2-40B4-BE49-F238E27FC236}">
                    <a16:creationId xmlns:a16="http://schemas.microsoft.com/office/drawing/2014/main" id="{8BF4CFCB-0B2C-4C32-A771-4561A2BDD2E8}"/>
                  </a:ext>
                </a:extLst>
              </p:cNvPr>
              <p:cNvSpPr>
                <a:spLocks noChangeArrowheads="1"/>
              </p:cNvSpPr>
              <p:nvPr/>
            </p:nvSpPr>
            <p:spPr bwMode="auto">
              <a:xfrm>
                <a:off x="4385" y="2348"/>
                <a:ext cx="23" cy="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Rectangle 76">
                <a:extLst>
                  <a:ext uri="{FF2B5EF4-FFF2-40B4-BE49-F238E27FC236}">
                    <a16:creationId xmlns:a16="http://schemas.microsoft.com/office/drawing/2014/main" id="{05F12D7F-0838-4EF6-8CE9-8708C2EA80C2}"/>
                  </a:ext>
                </a:extLst>
              </p:cNvPr>
              <p:cNvSpPr>
                <a:spLocks noChangeArrowheads="1"/>
              </p:cNvSpPr>
              <p:nvPr/>
            </p:nvSpPr>
            <p:spPr bwMode="auto">
              <a:xfrm>
                <a:off x="4415" y="2376"/>
                <a:ext cx="23" cy="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77">
                <a:extLst>
                  <a:ext uri="{FF2B5EF4-FFF2-40B4-BE49-F238E27FC236}">
                    <a16:creationId xmlns:a16="http://schemas.microsoft.com/office/drawing/2014/main" id="{D1839379-4E7A-4D01-8261-121018A71F5E}"/>
                  </a:ext>
                </a:extLst>
              </p:cNvPr>
              <p:cNvSpPr>
                <a:spLocks noChangeArrowheads="1"/>
              </p:cNvSpPr>
              <p:nvPr/>
            </p:nvSpPr>
            <p:spPr bwMode="auto">
              <a:xfrm>
                <a:off x="4474" y="2330"/>
                <a:ext cx="23"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Rectangle 78">
                <a:extLst>
                  <a:ext uri="{FF2B5EF4-FFF2-40B4-BE49-F238E27FC236}">
                    <a16:creationId xmlns:a16="http://schemas.microsoft.com/office/drawing/2014/main" id="{B368FFE2-5724-4698-B5D4-E2A18DD96A88}"/>
                  </a:ext>
                </a:extLst>
              </p:cNvPr>
              <p:cNvSpPr>
                <a:spLocks noChangeArrowheads="1"/>
              </p:cNvSpPr>
              <p:nvPr/>
            </p:nvSpPr>
            <p:spPr bwMode="auto">
              <a:xfrm>
                <a:off x="4504" y="2367"/>
                <a:ext cx="23"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Rectangle 79">
                <a:extLst>
                  <a:ext uri="{FF2B5EF4-FFF2-40B4-BE49-F238E27FC236}">
                    <a16:creationId xmlns:a16="http://schemas.microsoft.com/office/drawing/2014/main" id="{26161D3F-7EAE-40A7-A0D6-257E5467F544}"/>
                  </a:ext>
                </a:extLst>
              </p:cNvPr>
              <p:cNvSpPr>
                <a:spLocks noChangeArrowheads="1"/>
              </p:cNvSpPr>
              <p:nvPr/>
            </p:nvSpPr>
            <p:spPr bwMode="auto">
              <a:xfrm>
                <a:off x="4444" y="2314"/>
                <a:ext cx="24" cy="10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80">
                <a:extLst>
                  <a:ext uri="{FF2B5EF4-FFF2-40B4-BE49-F238E27FC236}">
                    <a16:creationId xmlns:a16="http://schemas.microsoft.com/office/drawing/2014/main" id="{82C77303-6CC4-4E1C-85AD-06CA23811653}"/>
                  </a:ext>
                </a:extLst>
              </p:cNvPr>
              <p:cNvSpPr>
                <a:spLocks/>
              </p:cNvSpPr>
              <p:nvPr/>
            </p:nvSpPr>
            <p:spPr bwMode="auto">
              <a:xfrm>
                <a:off x="4375" y="2283"/>
                <a:ext cx="162" cy="146"/>
              </a:xfrm>
              <a:custGeom>
                <a:avLst/>
                <a:gdLst>
                  <a:gd name="T0" fmla="*/ 7 w 162"/>
                  <a:gd name="T1" fmla="*/ 140 h 146"/>
                  <a:gd name="T2" fmla="*/ 7 w 162"/>
                  <a:gd name="T3" fmla="*/ 0 h 146"/>
                  <a:gd name="T4" fmla="*/ 0 w 162"/>
                  <a:gd name="T5" fmla="*/ 0 h 146"/>
                  <a:gd name="T6" fmla="*/ 0 w 162"/>
                  <a:gd name="T7" fmla="*/ 146 h 146"/>
                  <a:gd name="T8" fmla="*/ 162 w 162"/>
                  <a:gd name="T9" fmla="*/ 146 h 146"/>
                  <a:gd name="T10" fmla="*/ 162 w 162"/>
                  <a:gd name="T11" fmla="*/ 140 h 146"/>
                  <a:gd name="T12" fmla="*/ 7 w 162"/>
                  <a:gd name="T13" fmla="*/ 140 h 146"/>
                </a:gdLst>
                <a:ahLst/>
                <a:cxnLst>
                  <a:cxn ang="0">
                    <a:pos x="T0" y="T1"/>
                  </a:cxn>
                  <a:cxn ang="0">
                    <a:pos x="T2" y="T3"/>
                  </a:cxn>
                  <a:cxn ang="0">
                    <a:pos x="T4" y="T5"/>
                  </a:cxn>
                  <a:cxn ang="0">
                    <a:pos x="T6" y="T7"/>
                  </a:cxn>
                  <a:cxn ang="0">
                    <a:pos x="T8" y="T9"/>
                  </a:cxn>
                  <a:cxn ang="0">
                    <a:pos x="T10" y="T11"/>
                  </a:cxn>
                  <a:cxn ang="0">
                    <a:pos x="T12" y="T13"/>
                  </a:cxn>
                </a:cxnLst>
                <a:rect l="0" t="0" r="r" b="b"/>
                <a:pathLst>
                  <a:path w="162" h="146">
                    <a:moveTo>
                      <a:pt x="7" y="140"/>
                    </a:moveTo>
                    <a:lnTo>
                      <a:pt x="7" y="0"/>
                    </a:lnTo>
                    <a:lnTo>
                      <a:pt x="0" y="0"/>
                    </a:lnTo>
                    <a:lnTo>
                      <a:pt x="0" y="146"/>
                    </a:lnTo>
                    <a:lnTo>
                      <a:pt x="162" y="146"/>
                    </a:lnTo>
                    <a:lnTo>
                      <a:pt x="162" y="140"/>
                    </a:lnTo>
                    <a:lnTo>
                      <a:pt x="7"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6" name="Freeform 85">
              <a:extLst>
                <a:ext uri="{FF2B5EF4-FFF2-40B4-BE49-F238E27FC236}">
                  <a16:creationId xmlns:a16="http://schemas.microsoft.com/office/drawing/2014/main" id="{0F912B8D-F5D7-4749-BA71-237D78B333B7}"/>
                </a:ext>
              </a:extLst>
            </p:cNvPr>
            <p:cNvSpPr>
              <a:spLocks noEditPoints="1"/>
            </p:cNvSpPr>
            <p:nvPr/>
          </p:nvSpPr>
          <p:spPr bwMode="auto">
            <a:xfrm>
              <a:off x="8010525" y="3279776"/>
              <a:ext cx="252412" cy="222250"/>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88" name="Group 187">
            <a:extLst>
              <a:ext uri="{FF2B5EF4-FFF2-40B4-BE49-F238E27FC236}">
                <a16:creationId xmlns:a16="http://schemas.microsoft.com/office/drawing/2014/main" id="{9B6905A7-53DC-4371-97FB-9CEF52EF7F0B}"/>
              </a:ext>
            </a:extLst>
          </p:cNvPr>
          <p:cNvGrpSpPr/>
          <p:nvPr/>
        </p:nvGrpSpPr>
        <p:grpSpPr>
          <a:xfrm>
            <a:off x="726830" y="2102353"/>
            <a:ext cx="5048183" cy="2452979"/>
            <a:chOff x="970533" y="2102353"/>
            <a:chExt cx="5048183" cy="2452979"/>
          </a:xfrm>
        </p:grpSpPr>
        <p:sp>
          <p:nvSpPr>
            <p:cNvPr id="189" name="Rectangle 188">
              <a:extLst>
                <a:ext uri="{FF2B5EF4-FFF2-40B4-BE49-F238E27FC236}">
                  <a16:creationId xmlns:a16="http://schemas.microsoft.com/office/drawing/2014/main" id="{D4C05A83-2685-4B22-8180-B21D9315EAA4}"/>
                </a:ext>
              </a:extLst>
            </p:cNvPr>
            <p:cNvSpPr/>
            <p:nvPr/>
          </p:nvSpPr>
          <p:spPr>
            <a:xfrm>
              <a:off x="1350867" y="2102353"/>
              <a:ext cx="4667849" cy="2452979"/>
            </a:xfrm>
            <a:prstGeom prst="rect">
              <a:avLst/>
            </a:prstGeom>
          </p:spPr>
          <p:txBody>
            <a:bodyPr wrap="square">
              <a:spAutoFit/>
            </a:bodyPr>
            <a:lstStyle/>
            <a:p>
              <a:pPr>
                <a:lnSpc>
                  <a:spcPct val="90000"/>
                </a:lnSpc>
                <a:spcBef>
                  <a:spcPts val="2400"/>
                </a:spcBef>
              </a:pPr>
              <a:r>
                <a:rPr lang="en-US" dirty="0"/>
                <a:t>Synchronization apps that need to read data from an API to create reports or compare to another system.</a:t>
              </a:r>
            </a:p>
            <a:p>
              <a:pPr>
                <a:lnSpc>
                  <a:spcPct val="90000"/>
                </a:lnSpc>
                <a:spcBef>
                  <a:spcPts val="2400"/>
                </a:spcBef>
              </a:pPr>
              <a:r>
                <a:rPr lang="en-US" dirty="0"/>
                <a:t>Apps that need to perform work without </a:t>
              </a:r>
              <a:br>
                <a:rPr lang="en-US" dirty="0"/>
              </a:br>
              <a:r>
                <a:rPr lang="en-US" dirty="0"/>
                <a:t>an interactive user.</a:t>
              </a:r>
            </a:p>
            <a:p>
              <a:pPr>
                <a:lnSpc>
                  <a:spcPct val="90000"/>
                </a:lnSpc>
                <a:spcBef>
                  <a:spcPts val="2400"/>
                </a:spcBef>
              </a:pPr>
              <a:r>
                <a:rPr lang="en-US" dirty="0"/>
                <a:t>Scheduled jobs that perform work without an interactive user.</a:t>
              </a:r>
            </a:p>
          </p:txBody>
        </p:sp>
        <p:sp>
          <p:nvSpPr>
            <p:cNvPr id="190" name="Rectangle 189">
              <a:extLst>
                <a:ext uri="{FF2B5EF4-FFF2-40B4-BE49-F238E27FC236}">
                  <a16:creationId xmlns:a16="http://schemas.microsoft.com/office/drawing/2014/main" id="{A4521465-D8BB-4013-995F-9E178E6CA825}"/>
                </a:ext>
              </a:extLst>
            </p:cNvPr>
            <p:cNvSpPr/>
            <p:nvPr/>
          </p:nvSpPr>
          <p:spPr>
            <a:xfrm>
              <a:off x="970533" y="2107041"/>
              <a:ext cx="644936" cy="480131"/>
            </a:xfrm>
            <a:prstGeom prst="rect">
              <a:avLst/>
            </a:prstGeom>
          </p:spPr>
          <p:txBody>
            <a:bodyPr wrap="square">
              <a:spAutoFit/>
            </a:bodyPr>
            <a:lstStyle/>
            <a:p>
              <a:pPr>
                <a:lnSpc>
                  <a:spcPct val="90000"/>
                </a:lnSpc>
                <a:spcBef>
                  <a:spcPts val="1800"/>
                </a:spcBef>
              </a:pPr>
              <a:r>
                <a:rPr lang="en-US" sz="2800" dirty="0">
                  <a:solidFill>
                    <a:schemeClr val="accent1"/>
                  </a:solidFill>
                  <a:latin typeface="Segoe UI Semilight" panose="020B0402040204020203" pitchFamily="34" charset="0"/>
                  <a:cs typeface="Segoe UI Semilight" panose="020B0402040204020203" pitchFamily="34" charset="0"/>
                </a:rPr>
                <a:t>1</a:t>
              </a:r>
            </a:p>
          </p:txBody>
        </p:sp>
        <p:sp>
          <p:nvSpPr>
            <p:cNvPr id="191" name="Rectangle 190">
              <a:extLst>
                <a:ext uri="{FF2B5EF4-FFF2-40B4-BE49-F238E27FC236}">
                  <a16:creationId xmlns:a16="http://schemas.microsoft.com/office/drawing/2014/main" id="{BDDDD582-B191-4877-B085-6F30E3F1C797}"/>
                </a:ext>
              </a:extLst>
            </p:cNvPr>
            <p:cNvSpPr/>
            <p:nvPr/>
          </p:nvSpPr>
          <p:spPr>
            <a:xfrm>
              <a:off x="970533" y="3136294"/>
              <a:ext cx="644936" cy="480131"/>
            </a:xfrm>
            <a:prstGeom prst="rect">
              <a:avLst/>
            </a:prstGeom>
          </p:spPr>
          <p:txBody>
            <a:bodyPr wrap="square">
              <a:spAutoFit/>
            </a:bodyPr>
            <a:lstStyle/>
            <a:p>
              <a:pPr>
                <a:lnSpc>
                  <a:spcPct val="90000"/>
                </a:lnSpc>
                <a:spcBef>
                  <a:spcPts val="1800"/>
                </a:spcBef>
              </a:pPr>
              <a:r>
                <a:rPr lang="en-US" sz="2800" dirty="0">
                  <a:solidFill>
                    <a:schemeClr val="accent1"/>
                  </a:solidFill>
                  <a:latin typeface="Segoe UI Semilight" panose="020B0402040204020203" pitchFamily="34" charset="0"/>
                  <a:cs typeface="Segoe UI Semilight" panose="020B0402040204020203" pitchFamily="34" charset="0"/>
                </a:rPr>
                <a:t>2</a:t>
              </a:r>
            </a:p>
          </p:txBody>
        </p:sp>
        <p:sp>
          <p:nvSpPr>
            <p:cNvPr id="192" name="Rectangle 191">
              <a:extLst>
                <a:ext uri="{FF2B5EF4-FFF2-40B4-BE49-F238E27FC236}">
                  <a16:creationId xmlns:a16="http://schemas.microsoft.com/office/drawing/2014/main" id="{0D58C70C-B252-47EF-9054-852C3710437E}"/>
                </a:ext>
              </a:extLst>
            </p:cNvPr>
            <p:cNvSpPr/>
            <p:nvPr/>
          </p:nvSpPr>
          <p:spPr>
            <a:xfrm>
              <a:off x="970533" y="3961365"/>
              <a:ext cx="644936" cy="480131"/>
            </a:xfrm>
            <a:prstGeom prst="rect">
              <a:avLst/>
            </a:prstGeom>
          </p:spPr>
          <p:txBody>
            <a:bodyPr wrap="square">
              <a:spAutoFit/>
            </a:bodyPr>
            <a:lstStyle/>
            <a:p>
              <a:pPr>
                <a:lnSpc>
                  <a:spcPct val="90000"/>
                </a:lnSpc>
                <a:spcBef>
                  <a:spcPts val="1800"/>
                </a:spcBef>
              </a:pPr>
              <a:r>
                <a:rPr lang="en-US" sz="2800" dirty="0">
                  <a:solidFill>
                    <a:schemeClr val="accent1"/>
                  </a:solidFill>
                  <a:latin typeface="Segoe UI Semilight" panose="020B0402040204020203" pitchFamily="34" charset="0"/>
                  <a:cs typeface="Segoe UI Semilight" panose="020B0402040204020203" pitchFamily="34" charset="0"/>
                </a:rPr>
                <a:t>3</a:t>
              </a:r>
            </a:p>
          </p:txBody>
        </p:sp>
      </p:grpSp>
    </p:spTree>
    <p:extLst>
      <p:ext uri="{BB962C8B-B14F-4D97-AF65-F5344CB8AC3E}">
        <p14:creationId xmlns:p14="http://schemas.microsoft.com/office/powerpoint/2010/main" val="183421362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690937" cy="917575"/>
          </a:xfrm>
        </p:spPr>
        <p:txBody>
          <a:bodyPr/>
          <a:lstStyle/>
          <a:p>
            <a:r>
              <a:rPr lang="en-US" sz="2800" dirty="0"/>
              <a:t>Build an Azure Function using Microsoft Graph</a:t>
            </a:r>
          </a:p>
        </p:txBody>
      </p:sp>
      <p:sp>
        <p:nvSpPr>
          <p:cNvPr id="5" name="Text Placeholder 4"/>
          <p:cNvSpPr>
            <a:spLocks noGrp="1"/>
          </p:cNvSpPr>
          <p:nvPr>
            <p:ph type="body" sz="quarter" idx="10"/>
          </p:nvPr>
        </p:nvSpPr>
        <p:spPr>
          <a:xfrm>
            <a:off x="465138" y="2574721"/>
            <a:ext cx="4335462" cy="3862387"/>
          </a:xfrm>
        </p:spPr>
        <p:txBody>
          <a:bodyPr/>
          <a:lstStyle/>
          <a:p>
            <a:pPr>
              <a:spcBef>
                <a:spcPts val="1200"/>
              </a:spcBef>
            </a:pPr>
            <a:r>
              <a:rPr lang="en-US" sz="2000" dirty="0"/>
              <a:t>Application registration</a:t>
            </a:r>
          </a:p>
          <a:p>
            <a:pPr>
              <a:spcBef>
                <a:spcPts val="1200"/>
              </a:spcBef>
            </a:pPr>
            <a:r>
              <a:rPr lang="en-US" sz="2000" dirty="0"/>
              <a:t>Grant user consent</a:t>
            </a:r>
          </a:p>
          <a:p>
            <a:pPr>
              <a:spcBef>
                <a:spcPts val="1200"/>
              </a:spcBef>
            </a:pPr>
            <a:r>
              <a:rPr lang="en-US" sz="2000" dirty="0"/>
              <a:t>Grant admin consent</a:t>
            </a:r>
          </a:p>
          <a:p>
            <a:pPr>
              <a:spcBef>
                <a:spcPts val="1200"/>
              </a:spcBef>
            </a:pPr>
            <a:r>
              <a:rPr lang="en-US" sz="2000" dirty="0"/>
              <a:t>Create the Azure Function project</a:t>
            </a:r>
          </a:p>
          <a:p>
            <a:pPr>
              <a:spcBef>
                <a:spcPts val="1200"/>
              </a:spcBef>
            </a:pPr>
            <a:r>
              <a:rPr lang="en-US" sz="2000" dirty="0"/>
              <a:t>Authentication without a current user</a:t>
            </a:r>
          </a:p>
          <a:p>
            <a:pPr>
              <a:spcBef>
                <a:spcPts val="1200"/>
              </a:spcBef>
            </a:pPr>
            <a:r>
              <a:rPr lang="en-US" sz="2000" dirty="0"/>
              <a:t>Debugging Azure Functions locally</a:t>
            </a:r>
          </a:p>
          <a:p>
            <a:pPr>
              <a:spcBef>
                <a:spcPts val="1200"/>
              </a:spcBef>
            </a:pPr>
            <a:r>
              <a:rPr lang="en-US" sz="2000" dirty="0"/>
              <a:t>Publish Azure Functions to Azure</a:t>
            </a:r>
          </a:p>
          <a:p>
            <a:pPr>
              <a:spcBef>
                <a:spcPts val="1200"/>
              </a:spcBef>
            </a:pPr>
            <a:r>
              <a:rPr lang="en-US" sz="2000" dirty="0"/>
              <a:t>Monitor Azure Functions in Azure</a:t>
            </a:r>
          </a:p>
          <a:p>
            <a:pPr>
              <a:spcBef>
                <a:spcPts val="1200"/>
              </a:spcBef>
            </a:pPr>
            <a:endParaRPr lang="en-US" sz="2000" dirty="0"/>
          </a:p>
        </p:txBody>
      </p:sp>
      <p:pic>
        <p:nvPicPr>
          <p:cNvPr id="8" name="Picture 7">
            <a:extLst>
              <a:ext uri="{FF2B5EF4-FFF2-40B4-BE49-F238E27FC236}">
                <a16:creationId xmlns:a16="http://schemas.microsoft.com/office/drawing/2014/main" id="{02D683AA-04EC-4F05-9DB5-7A840BAF7BE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5471160" y="1"/>
            <a:ext cx="6965314" cy="6994524"/>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p:cNvPicPr>
            <a:picLocks noGrp="1" noChangeAspect="1"/>
          </p:cNvPicPr>
          <p:nvPr>
            <p:ph type="pic" sz="quarter" idx="15"/>
          </p:nvPr>
        </p:nvPicPr>
        <p:blipFill rotWithShape="1">
          <a:blip r:embed="rId3"/>
          <a:srcRect b="2382"/>
          <a:stretch/>
        </p:blipFill>
        <p:spPr>
          <a:xfrm>
            <a:off x="4389437" y="2168525"/>
            <a:ext cx="3679825" cy="2654300"/>
          </a:xfrm>
          <a:prstGeom prst="rect">
            <a:avLst/>
          </a:prstGeom>
          <a:solidFill>
            <a:schemeClr val="bg2"/>
          </a:solidFill>
          <a:ln cap="sq">
            <a:solidFill>
              <a:schemeClr val="bg1"/>
            </a:solidFill>
            <a:miter lim="800000"/>
          </a:ln>
        </p:spPr>
      </p:pic>
      <p:pic>
        <p:nvPicPr>
          <p:cNvPr id="16" name="Picture Placeholder 15"/>
          <p:cNvPicPr>
            <a:picLocks noGrp="1" noChangeAspect="1"/>
          </p:cNvPicPr>
          <p:nvPr>
            <p:ph type="pic" sz="quarter" idx="16"/>
          </p:nvPr>
        </p:nvPicPr>
        <p:blipFill rotWithShape="1">
          <a:blip r:embed="rId4"/>
          <a:srcRect r="7177"/>
          <a:stretch/>
        </p:blipFill>
        <p:spPr>
          <a:xfrm>
            <a:off x="8302625" y="2168525"/>
            <a:ext cx="3695700" cy="2654300"/>
          </a:xfrm>
          <a:prstGeom prst="rect">
            <a:avLst/>
          </a:prstGeom>
          <a:solidFill>
            <a:schemeClr val="bg2"/>
          </a:solidFill>
          <a:ln cap="sq">
            <a:solidFill>
              <a:schemeClr val="bg1"/>
            </a:solidFill>
            <a:miter lim="800000"/>
          </a:ln>
        </p:spPr>
      </p:pic>
      <p:sp>
        <p:nvSpPr>
          <p:cNvPr id="3" name="Title 2"/>
          <p:cNvSpPr>
            <a:spLocks noGrp="1"/>
          </p:cNvSpPr>
          <p:nvPr>
            <p:ph type="title"/>
          </p:nvPr>
        </p:nvSpPr>
        <p:spPr/>
        <p:txBody>
          <a:bodyPr/>
          <a:lstStyle/>
          <a:p>
            <a:r>
              <a:rPr lang="en-US"/>
              <a:t>Application registration</a:t>
            </a:r>
            <a:endParaRPr lang="en-US" dirty="0"/>
          </a:p>
        </p:txBody>
      </p:sp>
      <p:sp>
        <p:nvSpPr>
          <p:cNvPr id="2" name="Text Placeholder 1"/>
          <p:cNvSpPr>
            <a:spLocks noGrp="1"/>
          </p:cNvSpPr>
          <p:nvPr>
            <p:ph type="body" sz="quarter" idx="11"/>
          </p:nvPr>
        </p:nvSpPr>
        <p:spPr>
          <a:xfrm>
            <a:off x="465138" y="5026025"/>
            <a:ext cx="3690937" cy="1038746"/>
          </a:xfrm>
        </p:spPr>
        <p:txBody>
          <a:bodyPr/>
          <a:lstStyle/>
          <a:p>
            <a:r>
              <a:rPr lang="en-US" sz="1600" b="0" dirty="0">
                <a:latin typeface="+mj-lt"/>
              </a:rPr>
              <a:t>Create an application</a:t>
            </a:r>
          </a:p>
          <a:p>
            <a:r>
              <a:rPr lang="en-US" b="0" dirty="0">
                <a:solidFill>
                  <a:schemeClr val="tx1"/>
                </a:solidFill>
              </a:rPr>
              <a:t>Create an application and generate an application secret. Copy the application ID </a:t>
            </a:r>
            <a:br>
              <a:rPr lang="en-US" b="0" dirty="0">
                <a:solidFill>
                  <a:schemeClr val="tx1"/>
                </a:solidFill>
              </a:rPr>
            </a:br>
            <a:r>
              <a:rPr lang="en-US" b="0" dirty="0">
                <a:solidFill>
                  <a:schemeClr val="tx1"/>
                </a:solidFill>
              </a:rPr>
              <a:t>and secret.</a:t>
            </a:r>
          </a:p>
        </p:txBody>
      </p:sp>
      <p:sp>
        <p:nvSpPr>
          <p:cNvPr id="4" name="Text Placeholder 3"/>
          <p:cNvSpPr>
            <a:spLocks noGrp="1"/>
          </p:cNvSpPr>
          <p:nvPr>
            <p:ph type="body" sz="quarter" idx="12"/>
          </p:nvPr>
        </p:nvSpPr>
        <p:spPr>
          <a:xfrm>
            <a:off x="4386263" y="5026025"/>
            <a:ext cx="3690937" cy="1154162"/>
          </a:xfrm>
        </p:spPr>
        <p:txBody>
          <a:bodyPr/>
          <a:lstStyle/>
          <a:p>
            <a:r>
              <a:rPr lang="en-US" sz="1600" dirty="0"/>
              <a:t>Add web platform</a:t>
            </a:r>
          </a:p>
          <a:p>
            <a:r>
              <a:rPr lang="en-US" dirty="0">
                <a:solidFill>
                  <a:schemeClr val="tx1"/>
                </a:solidFill>
                <a:latin typeface="+mn-lt"/>
              </a:rPr>
              <a:t>Add a Web platform. Enable “Allow Implicit Flow”, and provide two redirect URLs.</a:t>
            </a:r>
          </a:p>
          <a:p>
            <a:endParaRPr lang="en-US" dirty="0"/>
          </a:p>
        </p:txBody>
      </p:sp>
      <p:sp>
        <p:nvSpPr>
          <p:cNvPr id="5" name="Text Placeholder 4"/>
          <p:cNvSpPr>
            <a:spLocks noGrp="1"/>
          </p:cNvSpPr>
          <p:nvPr>
            <p:ph type="body" sz="quarter" idx="13"/>
          </p:nvPr>
        </p:nvSpPr>
        <p:spPr>
          <a:xfrm>
            <a:off x="8307388" y="5026025"/>
            <a:ext cx="3690937" cy="790858"/>
          </a:xfrm>
        </p:spPr>
        <p:txBody>
          <a:bodyPr/>
          <a:lstStyle/>
          <a:p>
            <a:r>
              <a:rPr lang="en-US" sz="1600" dirty="0"/>
              <a:t>Specify permissions</a:t>
            </a:r>
          </a:p>
          <a:p>
            <a:r>
              <a:rPr lang="en-US" dirty="0">
                <a:solidFill>
                  <a:schemeClr val="tx1"/>
                </a:solidFill>
                <a:latin typeface="+mn-lt"/>
              </a:rPr>
              <a:t>The application needs the </a:t>
            </a:r>
            <a:r>
              <a:rPr lang="en-US" b="1" dirty="0" err="1">
                <a:solidFill>
                  <a:schemeClr val="tx1"/>
                </a:solidFill>
                <a:latin typeface="+mn-lt"/>
              </a:rPr>
              <a:t>User.Read.All</a:t>
            </a:r>
            <a:r>
              <a:rPr lang="en-US" dirty="0">
                <a:solidFill>
                  <a:schemeClr val="tx1"/>
                </a:solidFill>
                <a:latin typeface="+mn-lt"/>
              </a:rPr>
              <a:t> permission which requires admin consent.</a:t>
            </a:r>
          </a:p>
        </p:txBody>
      </p:sp>
      <p:pic>
        <p:nvPicPr>
          <p:cNvPr id="11" name="Picture Placeholder 10"/>
          <p:cNvPicPr>
            <a:picLocks noGrp="1" noChangeAspect="1"/>
          </p:cNvPicPr>
          <p:nvPr>
            <p:ph type="pic" sz="quarter" idx="14"/>
          </p:nvPr>
        </p:nvPicPr>
        <p:blipFill rotWithShape="1">
          <a:blip r:embed="rId5"/>
          <a:srcRect b="5676"/>
          <a:stretch/>
        </p:blipFill>
        <p:spPr>
          <a:xfrm>
            <a:off x="465138" y="2168525"/>
            <a:ext cx="3690937" cy="2654300"/>
          </a:xfrm>
          <a:prstGeom prst="rect">
            <a:avLst/>
          </a:prstGeom>
          <a:solidFill>
            <a:schemeClr val="bg2"/>
          </a:solidFill>
          <a:ln cap="sq">
            <a:solidFill>
              <a:schemeClr val="bg1"/>
            </a:solidFill>
            <a:miter lim="800000"/>
          </a:ln>
        </p:spPr>
      </p:pic>
    </p:spTree>
    <p:extLst>
      <p:ext uri="{BB962C8B-B14F-4D97-AF65-F5344CB8AC3E}">
        <p14:creationId xmlns:p14="http://schemas.microsoft.com/office/powerpoint/2010/main" val="1868725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fade">
                                      <p:cBhvr>
                                        <p:cTn id="13" dur="500"/>
                                        <p:tgtEl>
                                          <p:spTgt spid="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1" end="1"/>
                                            </p:txEl>
                                          </p:spTgt>
                                        </p:tgtEl>
                                        <p:attrNameLst>
                                          <p:attrName>style.visibility</p:attrName>
                                        </p:attrNameLst>
                                      </p:cBhvr>
                                      <p:to>
                                        <p:strVal val="visible"/>
                                      </p:to>
                                    </p:set>
                                    <p:animEffect transition="in" filter="fade">
                                      <p:cBhvr>
                                        <p:cTn id="16" dur="500"/>
                                        <p:tgtEl>
                                          <p:spTgt spid="2">
                                            <p:txEl>
                                              <p:pRg st="1" end="1"/>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Effect transition="in" filter="fade">
                                      <p:cBhvr>
                                        <p:cTn id="25" dur="500"/>
                                        <p:tgtEl>
                                          <p:spTgt spid="5">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xEl>
                                              <p:pRg st="1" end="1"/>
                                            </p:txEl>
                                          </p:spTgt>
                                        </p:tgtEl>
                                        <p:attrNameLst>
                                          <p:attrName>style.visibility</p:attrName>
                                        </p:attrNameLst>
                                      </p:cBhvr>
                                      <p:to>
                                        <p:strVal val="visible"/>
                                      </p:to>
                                    </p:set>
                                    <p:animEffect transition="in" filter="fade">
                                      <p:cBhvr>
                                        <p:cTn id="28" dur="500"/>
                                        <p:tgtEl>
                                          <p:spTgt spid="5">
                                            <p:txEl>
                                              <p:pRg st="1" end="1"/>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build="p"/>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p:cNvPicPr>
            <a:picLocks noGrp="1" noChangeAspect="1"/>
          </p:cNvPicPr>
          <p:nvPr>
            <p:ph type="pic" sz="quarter" idx="15"/>
          </p:nvPr>
        </p:nvPicPr>
        <p:blipFill>
          <a:blip r:embed="rId2"/>
          <a:srcRect t="5250" b="5250"/>
          <a:stretch>
            <a:fillRect/>
          </a:stretch>
        </p:blipFill>
        <p:spPr>
          <a:xfrm>
            <a:off x="5983106" y="1518538"/>
            <a:ext cx="4569831" cy="3296272"/>
          </a:xfrm>
          <a:prstGeom prst="rect">
            <a:avLst/>
          </a:prstGeom>
          <a:solidFill>
            <a:schemeClr val="bg2"/>
          </a:solidFill>
          <a:ln cap="sq">
            <a:solidFill>
              <a:schemeClr val="bg1"/>
            </a:solidFill>
            <a:miter lim="800000"/>
          </a:ln>
        </p:spPr>
      </p:pic>
      <p:pic>
        <p:nvPicPr>
          <p:cNvPr id="11" name="Picture Placeholder 10"/>
          <p:cNvPicPr>
            <a:picLocks noGrp="1" noChangeAspect="1"/>
          </p:cNvPicPr>
          <p:nvPr>
            <p:ph type="pic" sz="quarter" idx="14"/>
          </p:nvPr>
        </p:nvPicPr>
        <p:blipFill>
          <a:blip r:embed="rId3"/>
          <a:srcRect t="6317" b="6317"/>
          <a:stretch>
            <a:fillRect/>
          </a:stretch>
        </p:blipFill>
        <p:spPr>
          <a:xfrm>
            <a:off x="465138" y="1518537"/>
            <a:ext cx="4594776" cy="3304287"/>
          </a:xfrm>
          <a:prstGeom prst="rect">
            <a:avLst/>
          </a:prstGeom>
          <a:solidFill>
            <a:schemeClr val="bg2"/>
          </a:solidFill>
          <a:ln cap="sq">
            <a:solidFill>
              <a:schemeClr val="bg1"/>
            </a:solidFill>
            <a:miter lim="800000"/>
          </a:ln>
        </p:spPr>
      </p:pic>
      <p:sp>
        <p:nvSpPr>
          <p:cNvPr id="2" name="Title 1"/>
          <p:cNvSpPr>
            <a:spLocks noGrp="1"/>
          </p:cNvSpPr>
          <p:nvPr>
            <p:ph type="title"/>
          </p:nvPr>
        </p:nvSpPr>
        <p:spPr/>
        <p:txBody>
          <a:bodyPr/>
          <a:lstStyle/>
          <a:p>
            <a:r>
              <a:rPr lang="en-US" dirty="0"/>
              <a:t>Grant user consent</a:t>
            </a:r>
          </a:p>
        </p:txBody>
      </p:sp>
      <p:sp>
        <p:nvSpPr>
          <p:cNvPr id="3" name="Text Placeholder 2"/>
          <p:cNvSpPr>
            <a:spLocks noGrp="1"/>
          </p:cNvSpPr>
          <p:nvPr>
            <p:ph type="body" sz="quarter" idx="11"/>
          </p:nvPr>
        </p:nvSpPr>
        <p:spPr>
          <a:xfrm>
            <a:off x="465136" y="5026024"/>
            <a:ext cx="5194883" cy="807913"/>
          </a:xfrm>
        </p:spPr>
        <p:txBody>
          <a:bodyPr/>
          <a:lstStyle/>
          <a:p>
            <a:r>
              <a:rPr lang="en-US" sz="1600" dirty="0">
                <a:latin typeface="+mj-lt"/>
              </a:rPr>
              <a:t>User is prompted to sign in</a:t>
            </a:r>
          </a:p>
          <a:p>
            <a:r>
              <a:rPr lang="en-US" b="0" dirty="0">
                <a:solidFill>
                  <a:schemeClr val="tx1"/>
                </a:solidFill>
              </a:rPr>
              <a:t>The user is prompted to sign in within the browser. Once signed in, the user is redirected back to the application’s reply </a:t>
            </a:r>
            <a:r>
              <a:rPr lang="en-US" b="0" dirty="0" err="1">
                <a:solidFill>
                  <a:schemeClr val="tx1"/>
                </a:solidFill>
              </a:rPr>
              <a:t>Url</a:t>
            </a:r>
            <a:r>
              <a:rPr lang="en-US" b="0" dirty="0">
                <a:solidFill>
                  <a:schemeClr val="tx1"/>
                </a:solidFill>
              </a:rPr>
              <a:t>. </a:t>
            </a:r>
          </a:p>
        </p:txBody>
      </p:sp>
      <p:sp>
        <p:nvSpPr>
          <p:cNvPr id="4" name="Text Placeholder 3"/>
          <p:cNvSpPr>
            <a:spLocks noGrp="1"/>
          </p:cNvSpPr>
          <p:nvPr>
            <p:ph type="body" sz="quarter" idx="12"/>
          </p:nvPr>
        </p:nvSpPr>
        <p:spPr>
          <a:xfrm>
            <a:off x="5971994" y="5026024"/>
            <a:ext cx="4580943" cy="1384995"/>
          </a:xfrm>
        </p:spPr>
        <p:txBody>
          <a:bodyPr/>
          <a:lstStyle/>
          <a:p>
            <a:r>
              <a:rPr lang="en-US" sz="1600" dirty="0"/>
              <a:t>User is prompted for user consent</a:t>
            </a:r>
          </a:p>
          <a:p>
            <a:r>
              <a:rPr lang="en-US" dirty="0">
                <a:solidFill>
                  <a:schemeClr val="tx1"/>
                </a:solidFill>
                <a:latin typeface="+mn-lt"/>
              </a:rPr>
              <a:t>The user is prompted for consent to permissions that do not require administrator consent.</a:t>
            </a:r>
          </a:p>
          <a:p>
            <a:endParaRPr lang="en-US" dirty="0"/>
          </a:p>
        </p:txBody>
      </p:sp>
    </p:spTree>
    <p:extLst>
      <p:ext uri="{BB962C8B-B14F-4D97-AF65-F5344CB8AC3E}">
        <p14:creationId xmlns:p14="http://schemas.microsoft.com/office/powerpoint/2010/main" val="246925012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type="pic" sz="quarter" idx="14"/>
          </p:nvPr>
        </p:nvPicPr>
        <p:blipFill>
          <a:blip r:embed="rId3"/>
          <a:srcRect t="5385" b="5385"/>
          <a:stretch>
            <a:fillRect/>
          </a:stretch>
        </p:blipFill>
        <p:spPr>
          <a:prstGeom prst="rect">
            <a:avLst/>
          </a:prstGeom>
          <a:solidFill>
            <a:schemeClr val="bg2"/>
          </a:solidFill>
          <a:ln cap="sq">
            <a:solidFill>
              <a:schemeClr val="bg1"/>
            </a:solidFill>
            <a:miter lim="800000"/>
          </a:ln>
        </p:spPr>
      </p:pic>
      <p:pic>
        <p:nvPicPr>
          <p:cNvPr id="12" name="Picture Placeholder 11"/>
          <p:cNvPicPr>
            <a:picLocks noGrp="1" noChangeAspect="1"/>
          </p:cNvPicPr>
          <p:nvPr>
            <p:ph type="pic" sz="quarter" idx="15"/>
          </p:nvPr>
        </p:nvPicPr>
        <p:blipFill>
          <a:blip r:embed="rId4"/>
          <a:srcRect t="5740" b="5740"/>
          <a:stretch>
            <a:fillRect/>
          </a:stretch>
        </p:blipFill>
        <p:spPr>
          <a:prstGeom prst="rect">
            <a:avLst/>
          </a:prstGeom>
          <a:solidFill>
            <a:schemeClr val="bg2"/>
          </a:solidFill>
          <a:ln cap="sq">
            <a:solidFill>
              <a:schemeClr val="bg1"/>
            </a:solidFill>
            <a:miter lim="800000"/>
          </a:ln>
        </p:spPr>
      </p:pic>
      <p:pic>
        <p:nvPicPr>
          <p:cNvPr id="13" name="Picture Placeholder 12"/>
          <p:cNvPicPr>
            <a:picLocks noGrp="1" noChangeAspect="1"/>
          </p:cNvPicPr>
          <p:nvPr>
            <p:ph type="pic" sz="quarter" idx="16"/>
          </p:nvPr>
        </p:nvPicPr>
        <p:blipFill>
          <a:blip r:embed="rId5"/>
          <a:srcRect t="5614" b="5614"/>
          <a:stretch>
            <a:fillRect/>
          </a:stretch>
        </p:blipFill>
        <p:spPr>
          <a:prstGeom prst="rect">
            <a:avLst/>
          </a:prstGeom>
          <a:solidFill>
            <a:schemeClr val="bg2"/>
          </a:solidFill>
          <a:ln cap="sq">
            <a:solidFill>
              <a:schemeClr val="bg1"/>
            </a:solidFill>
            <a:miter lim="800000"/>
          </a:ln>
        </p:spPr>
      </p:pic>
      <p:sp>
        <p:nvSpPr>
          <p:cNvPr id="5" name="Title 4"/>
          <p:cNvSpPr>
            <a:spLocks noGrp="1"/>
          </p:cNvSpPr>
          <p:nvPr>
            <p:ph type="title"/>
          </p:nvPr>
        </p:nvSpPr>
        <p:spPr/>
        <p:txBody>
          <a:bodyPr/>
          <a:lstStyle/>
          <a:p>
            <a:r>
              <a:rPr lang="en-US" dirty="0"/>
              <a:t>Grant Admin Consent</a:t>
            </a:r>
          </a:p>
        </p:txBody>
      </p:sp>
      <p:sp>
        <p:nvSpPr>
          <p:cNvPr id="6" name="Text Placeholder 5"/>
          <p:cNvSpPr>
            <a:spLocks noGrp="1"/>
          </p:cNvSpPr>
          <p:nvPr>
            <p:ph type="body" sz="quarter" idx="11"/>
          </p:nvPr>
        </p:nvSpPr>
        <p:spPr>
          <a:xfrm>
            <a:off x="465138" y="5026024"/>
            <a:ext cx="3690937" cy="807913"/>
          </a:xfrm>
        </p:spPr>
        <p:txBody>
          <a:bodyPr/>
          <a:lstStyle/>
          <a:p>
            <a:r>
              <a:rPr lang="en-US" sz="1600" b="0" dirty="0">
                <a:latin typeface="+mj-lt"/>
              </a:rPr>
              <a:t>Click the “Grant Permissions” button</a:t>
            </a:r>
          </a:p>
          <a:p>
            <a:r>
              <a:rPr lang="en-US" b="0" dirty="0">
                <a:solidFill>
                  <a:schemeClr val="tx1"/>
                </a:solidFill>
              </a:rPr>
              <a:t>Click the “Grant Permissions” button to prompt for admin consent.</a:t>
            </a:r>
            <a:endParaRPr lang="en-US" dirty="0"/>
          </a:p>
        </p:txBody>
      </p:sp>
      <p:sp>
        <p:nvSpPr>
          <p:cNvPr id="7" name="Text Placeholder 6"/>
          <p:cNvSpPr>
            <a:spLocks noGrp="1"/>
          </p:cNvSpPr>
          <p:nvPr>
            <p:ph type="body" sz="quarter" idx="12"/>
          </p:nvPr>
        </p:nvSpPr>
        <p:spPr>
          <a:xfrm>
            <a:off x="4386263" y="5026024"/>
            <a:ext cx="3690937" cy="807913"/>
          </a:xfrm>
        </p:spPr>
        <p:txBody>
          <a:bodyPr/>
          <a:lstStyle/>
          <a:p>
            <a:r>
              <a:rPr lang="en-US" sz="1600" dirty="0"/>
              <a:t>Grant admin consent</a:t>
            </a:r>
          </a:p>
          <a:p>
            <a:r>
              <a:rPr lang="en-US" dirty="0">
                <a:solidFill>
                  <a:schemeClr val="tx1"/>
                </a:solidFill>
                <a:latin typeface="+mn-lt"/>
              </a:rPr>
              <a:t>The administrator is prompted for </a:t>
            </a:r>
            <a:br>
              <a:rPr lang="en-US" dirty="0">
                <a:solidFill>
                  <a:schemeClr val="tx1"/>
                </a:solidFill>
                <a:latin typeface="+mn-lt"/>
              </a:rPr>
            </a:br>
            <a:r>
              <a:rPr lang="en-US" dirty="0">
                <a:solidFill>
                  <a:schemeClr val="tx1"/>
                </a:solidFill>
                <a:latin typeface="+mn-lt"/>
              </a:rPr>
              <a:t>admin consent. </a:t>
            </a:r>
          </a:p>
        </p:txBody>
      </p:sp>
      <p:sp>
        <p:nvSpPr>
          <p:cNvPr id="8" name="Text Placeholder 7"/>
          <p:cNvSpPr>
            <a:spLocks noGrp="1"/>
          </p:cNvSpPr>
          <p:nvPr>
            <p:ph type="body" sz="quarter" idx="13"/>
          </p:nvPr>
        </p:nvSpPr>
        <p:spPr>
          <a:xfrm>
            <a:off x="8307388" y="5026024"/>
            <a:ext cx="3690937" cy="1269578"/>
          </a:xfrm>
        </p:spPr>
        <p:txBody>
          <a:bodyPr/>
          <a:lstStyle/>
          <a:p>
            <a:r>
              <a:rPr lang="en-US" sz="1600" dirty="0"/>
              <a:t>Test admin consent</a:t>
            </a:r>
          </a:p>
          <a:p>
            <a:r>
              <a:rPr lang="en-US" dirty="0">
                <a:solidFill>
                  <a:schemeClr val="tx1"/>
                </a:solidFill>
                <a:latin typeface="+mn-lt"/>
              </a:rPr>
              <a:t>Once granted, confirm the app has the required permissions by clicking the button. The confirms the app can now run without an interactive user.</a:t>
            </a:r>
          </a:p>
        </p:txBody>
      </p:sp>
    </p:spTree>
    <p:extLst>
      <p:ext uri="{BB962C8B-B14F-4D97-AF65-F5344CB8AC3E}">
        <p14:creationId xmlns:p14="http://schemas.microsoft.com/office/powerpoint/2010/main" val="56021534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an Azure Function project</a:t>
            </a:r>
          </a:p>
        </p:txBody>
      </p:sp>
      <p:pic>
        <p:nvPicPr>
          <p:cNvPr id="6" name="Picture 5">
            <a:extLst>
              <a:ext uri="{FF2B5EF4-FFF2-40B4-BE49-F238E27FC236}">
                <a16:creationId xmlns:a16="http://schemas.microsoft.com/office/drawing/2014/main" id="{37790C29-D3B7-4A4E-8BAA-73978B655D55}"/>
              </a:ext>
            </a:extLst>
          </p:cNvPr>
          <p:cNvPicPr>
            <a:picLocks noChangeAspect="1"/>
          </p:cNvPicPr>
          <p:nvPr/>
        </p:nvPicPr>
        <p:blipFill>
          <a:blip r:embed="rId3"/>
          <a:stretch>
            <a:fillRect/>
          </a:stretch>
        </p:blipFill>
        <p:spPr>
          <a:xfrm>
            <a:off x="248436" y="1333256"/>
            <a:ext cx="9439471" cy="5329603"/>
          </a:xfrm>
          <a:prstGeom prst="rect">
            <a:avLst/>
          </a:prstGeom>
          <a:effectLst>
            <a:softEdge rad="114300"/>
          </a:effectLst>
        </p:spPr>
      </p:pic>
      <p:pic>
        <p:nvPicPr>
          <p:cNvPr id="11" name="Picture 10" descr="A screenshot of a cell phone&#10;&#10;Description generated with very high confidence">
            <a:extLst>
              <a:ext uri="{FF2B5EF4-FFF2-40B4-BE49-F238E27FC236}">
                <a16:creationId xmlns:a16="http://schemas.microsoft.com/office/drawing/2014/main" id="{A0803A7C-D7DC-4179-8867-2FAD94D576BC}"/>
              </a:ext>
            </a:extLst>
          </p:cNvPr>
          <p:cNvPicPr>
            <a:picLocks noChangeAspect="1"/>
          </p:cNvPicPr>
          <p:nvPr/>
        </p:nvPicPr>
        <p:blipFill>
          <a:blip r:embed="rId4"/>
          <a:stretch>
            <a:fillRect/>
          </a:stretch>
        </p:blipFill>
        <p:spPr>
          <a:xfrm>
            <a:off x="1182993" y="1853478"/>
            <a:ext cx="6212107" cy="4289157"/>
          </a:xfrm>
          <a:prstGeom prst="rect">
            <a:avLst/>
          </a:prstGeom>
        </p:spPr>
      </p:pic>
      <p:sp>
        <p:nvSpPr>
          <p:cNvPr id="12" name="Rectangle 11">
            <a:extLst>
              <a:ext uri="{FF2B5EF4-FFF2-40B4-BE49-F238E27FC236}">
                <a16:creationId xmlns:a16="http://schemas.microsoft.com/office/drawing/2014/main" id="{FC885A83-0349-4ADC-88C4-6692D0B592B8}"/>
              </a:ext>
            </a:extLst>
          </p:cNvPr>
          <p:cNvSpPr/>
          <p:nvPr/>
        </p:nvSpPr>
        <p:spPr bwMode="auto">
          <a:xfrm>
            <a:off x="7395100" y="1853478"/>
            <a:ext cx="1340527" cy="428915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screenshot of a cell phone&#10;&#10;Description generated with very high confidence">
            <a:extLst>
              <a:ext uri="{FF2B5EF4-FFF2-40B4-BE49-F238E27FC236}">
                <a16:creationId xmlns:a16="http://schemas.microsoft.com/office/drawing/2014/main" id="{B162ED83-CE48-4A56-800F-28381BA795B0}"/>
              </a:ext>
            </a:extLst>
          </p:cNvPr>
          <p:cNvPicPr>
            <a:picLocks noChangeAspect="1"/>
          </p:cNvPicPr>
          <p:nvPr/>
        </p:nvPicPr>
        <p:blipFill>
          <a:blip r:embed="rId5"/>
          <a:stretch>
            <a:fillRect/>
          </a:stretch>
        </p:blipFill>
        <p:spPr>
          <a:xfrm>
            <a:off x="5684861" y="2497414"/>
            <a:ext cx="5289592" cy="3051688"/>
          </a:xfrm>
          <a:prstGeom prst="rect">
            <a:avLst/>
          </a:prstGeom>
        </p:spPr>
      </p:pic>
    </p:spTree>
    <p:extLst>
      <p:ext uri="{BB962C8B-B14F-4D97-AF65-F5344CB8AC3E}">
        <p14:creationId xmlns:p14="http://schemas.microsoft.com/office/powerpoint/2010/main" val="87786359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DCA869-5F8D-4F33-98A4-C80FD7244146}"/>
              </a:ext>
            </a:extLst>
          </p:cNvPr>
          <p:cNvSpPr>
            <a:spLocks noGrp="1"/>
          </p:cNvSpPr>
          <p:nvPr>
            <p:ph type="title"/>
          </p:nvPr>
        </p:nvSpPr>
        <p:spPr/>
        <p:txBody>
          <a:bodyPr/>
          <a:lstStyle/>
          <a:p>
            <a:r>
              <a:rPr lang="en-US" dirty="0"/>
              <a:t>Overview of the sample</a:t>
            </a:r>
          </a:p>
        </p:txBody>
      </p:sp>
      <p:grpSp>
        <p:nvGrpSpPr>
          <p:cNvPr id="2" name="Group 1">
            <a:extLst>
              <a:ext uri="{FF2B5EF4-FFF2-40B4-BE49-F238E27FC236}">
                <a16:creationId xmlns:a16="http://schemas.microsoft.com/office/drawing/2014/main" id="{9DC930B6-97D0-4E42-9149-49362B1B54AC}"/>
              </a:ext>
            </a:extLst>
          </p:cNvPr>
          <p:cNvGrpSpPr/>
          <p:nvPr/>
        </p:nvGrpSpPr>
        <p:grpSpPr>
          <a:xfrm>
            <a:off x="693568" y="1661873"/>
            <a:ext cx="11465369" cy="4287172"/>
            <a:chOff x="693568" y="1661873"/>
            <a:chExt cx="11465369" cy="4287172"/>
          </a:xfrm>
        </p:grpSpPr>
        <p:grpSp>
          <p:nvGrpSpPr>
            <p:cNvPr id="106" name="Group 105">
              <a:extLst>
                <a:ext uri="{FF2B5EF4-FFF2-40B4-BE49-F238E27FC236}">
                  <a16:creationId xmlns:a16="http://schemas.microsoft.com/office/drawing/2014/main" id="{81C529B0-1270-4E81-B01B-27B0717BAFB3}"/>
                </a:ext>
              </a:extLst>
            </p:cNvPr>
            <p:cNvGrpSpPr/>
            <p:nvPr/>
          </p:nvGrpSpPr>
          <p:grpSpPr>
            <a:xfrm>
              <a:off x="7754432" y="2872300"/>
              <a:ext cx="4404505" cy="2766282"/>
              <a:chOff x="6131517" y="1884093"/>
              <a:chExt cx="5614983" cy="3526532"/>
            </a:xfrm>
          </p:grpSpPr>
          <p:sp>
            <p:nvSpPr>
              <p:cNvPr id="107" name="Oval 106">
                <a:extLst>
                  <a:ext uri="{FF2B5EF4-FFF2-40B4-BE49-F238E27FC236}">
                    <a16:creationId xmlns:a16="http://schemas.microsoft.com/office/drawing/2014/main" id="{03FBBB02-DC05-4BD1-93C8-C12423F67769}"/>
                  </a:ext>
                </a:extLst>
              </p:cNvPr>
              <p:cNvSpPr/>
              <p:nvPr/>
            </p:nvSpPr>
            <p:spPr bwMode="auto">
              <a:xfrm>
                <a:off x="9817038" y="217756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Oval 107">
                <a:extLst>
                  <a:ext uri="{FF2B5EF4-FFF2-40B4-BE49-F238E27FC236}">
                    <a16:creationId xmlns:a16="http://schemas.microsoft.com/office/drawing/2014/main" id="{5B00671A-F43D-43C0-8816-B2FDD357E05D}"/>
                  </a:ext>
                </a:extLst>
              </p:cNvPr>
              <p:cNvSpPr/>
              <p:nvPr/>
            </p:nvSpPr>
            <p:spPr bwMode="auto">
              <a:xfrm>
                <a:off x="10602279" y="3176420"/>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a:extLst>
                  <a:ext uri="{FF2B5EF4-FFF2-40B4-BE49-F238E27FC236}">
                    <a16:creationId xmlns:a16="http://schemas.microsoft.com/office/drawing/2014/main" id="{272DDC44-2507-4987-86E2-E1A41B974B84}"/>
                  </a:ext>
                </a:extLst>
              </p:cNvPr>
              <p:cNvSpPr/>
              <p:nvPr/>
            </p:nvSpPr>
            <p:spPr bwMode="auto">
              <a:xfrm>
                <a:off x="9042733" y="282235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Oval 109">
                <a:extLst>
                  <a:ext uri="{FF2B5EF4-FFF2-40B4-BE49-F238E27FC236}">
                    <a16:creationId xmlns:a16="http://schemas.microsoft.com/office/drawing/2014/main" id="{9F8A8404-9037-487F-AFA1-262EB2CD2331}"/>
                  </a:ext>
                </a:extLst>
              </p:cNvPr>
              <p:cNvSpPr/>
              <p:nvPr/>
            </p:nvSpPr>
            <p:spPr bwMode="auto">
              <a:xfrm>
                <a:off x="6913932" y="443847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Oval 110">
                <a:extLst>
                  <a:ext uri="{FF2B5EF4-FFF2-40B4-BE49-F238E27FC236}">
                    <a16:creationId xmlns:a16="http://schemas.microsoft.com/office/drawing/2014/main" id="{DB377C24-1706-4841-B666-5DE230BB3E5A}"/>
                  </a:ext>
                </a:extLst>
              </p:cNvPr>
              <p:cNvSpPr/>
              <p:nvPr/>
            </p:nvSpPr>
            <p:spPr bwMode="auto">
              <a:xfrm>
                <a:off x="7875262" y="312083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a:extLst>
                  <a:ext uri="{FF2B5EF4-FFF2-40B4-BE49-F238E27FC236}">
                    <a16:creationId xmlns:a16="http://schemas.microsoft.com/office/drawing/2014/main" id="{3EE390BD-0767-4E00-B236-772363B4EF05}"/>
                  </a:ext>
                </a:extLst>
              </p:cNvPr>
              <p:cNvSpPr/>
              <p:nvPr/>
            </p:nvSpPr>
            <p:spPr bwMode="auto">
              <a:xfrm>
                <a:off x="8061859" y="2267829"/>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a:extLst>
                  <a:ext uri="{FF2B5EF4-FFF2-40B4-BE49-F238E27FC236}">
                    <a16:creationId xmlns:a16="http://schemas.microsoft.com/office/drawing/2014/main" id="{AC50EA23-0D3C-462F-94E0-743DD40D704B}"/>
                  </a:ext>
                </a:extLst>
              </p:cNvPr>
              <p:cNvSpPr/>
              <p:nvPr/>
            </p:nvSpPr>
            <p:spPr bwMode="auto">
              <a:xfrm>
                <a:off x="9834769" y="389440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a:extLst>
                  <a:ext uri="{FF2B5EF4-FFF2-40B4-BE49-F238E27FC236}">
                    <a16:creationId xmlns:a16="http://schemas.microsoft.com/office/drawing/2014/main" id="{42882360-EEDC-4DE3-AD13-000B3C93EB71}"/>
                  </a:ext>
                </a:extLst>
              </p:cNvPr>
              <p:cNvSpPr/>
              <p:nvPr/>
            </p:nvSpPr>
            <p:spPr bwMode="auto">
              <a:xfrm>
                <a:off x="11075963" y="408579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Oval 114">
                <a:extLst>
                  <a:ext uri="{FF2B5EF4-FFF2-40B4-BE49-F238E27FC236}">
                    <a16:creationId xmlns:a16="http://schemas.microsoft.com/office/drawing/2014/main" id="{25387530-4DD8-4DED-B9B4-9E4344E1C2DA}"/>
                  </a:ext>
                </a:extLst>
              </p:cNvPr>
              <p:cNvSpPr/>
              <p:nvPr/>
            </p:nvSpPr>
            <p:spPr bwMode="auto">
              <a:xfrm>
                <a:off x="9256374" y="470770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a:extLst>
                  <a:ext uri="{FF2B5EF4-FFF2-40B4-BE49-F238E27FC236}">
                    <a16:creationId xmlns:a16="http://schemas.microsoft.com/office/drawing/2014/main" id="{91643FC2-E4D7-446A-9E95-4CCD745FDD84}"/>
                  </a:ext>
                </a:extLst>
              </p:cNvPr>
              <p:cNvSpPr/>
              <p:nvPr/>
            </p:nvSpPr>
            <p:spPr bwMode="auto">
              <a:xfrm>
                <a:off x="7780784" y="4919074"/>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a:extLst>
                  <a:ext uri="{FF2B5EF4-FFF2-40B4-BE49-F238E27FC236}">
                    <a16:creationId xmlns:a16="http://schemas.microsoft.com/office/drawing/2014/main" id="{F2B5F48B-FF87-4419-AB4B-426EEC33C29A}"/>
                  </a:ext>
                </a:extLst>
              </p:cNvPr>
              <p:cNvSpPr/>
              <p:nvPr/>
            </p:nvSpPr>
            <p:spPr bwMode="auto">
              <a:xfrm>
                <a:off x="6813060" y="3504423"/>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Oval 117">
                <a:extLst>
                  <a:ext uri="{FF2B5EF4-FFF2-40B4-BE49-F238E27FC236}">
                    <a16:creationId xmlns:a16="http://schemas.microsoft.com/office/drawing/2014/main" id="{BFED32F3-5211-4627-B7DE-7901279F18C6}"/>
                  </a:ext>
                </a:extLst>
              </p:cNvPr>
              <p:cNvSpPr/>
              <p:nvPr/>
            </p:nvSpPr>
            <p:spPr bwMode="auto">
              <a:xfrm>
                <a:off x="7943575" y="407608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Oval 118">
                <a:extLst>
                  <a:ext uri="{FF2B5EF4-FFF2-40B4-BE49-F238E27FC236}">
                    <a16:creationId xmlns:a16="http://schemas.microsoft.com/office/drawing/2014/main" id="{7B4FC72F-9A94-4269-9425-525C876C74AE}"/>
                  </a:ext>
                </a:extLst>
              </p:cNvPr>
              <p:cNvSpPr/>
              <p:nvPr/>
            </p:nvSpPr>
            <p:spPr bwMode="auto">
              <a:xfrm>
                <a:off x="6980258" y="2418282"/>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Oval 119">
                <a:extLst>
                  <a:ext uri="{FF2B5EF4-FFF2-40B4-BE49-F238E27FC236}">
                    <a16:creationId xmlns:a16="http://schemas.microsoft.com/office/drawing/2014/main" id="{48487BAC-9614-472C-A363-C12252522BD9}"/>
                  </a:ext>
                </a:extLst>
              </p:cNvPr>
              <p:cNvSpPr/>
              <p:nvPr/>
            </p:nvSpPr>
            <p:spPr bwMode="auto">
              <a:xfrm>
                <a:off x="10661188" y="2210253"/>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Oval 120">
                <a:extLst>
                  <a:ext uri="{FF2B5EF4-FFF2-40B4-BE49-F238E27FC236}">
                    <a16:creationId xmlns:a16="http://schemas.microsoft.com/office/drawing/2014/main" id="{2FACCF14-356F-4143-B530-E98A8CC13257}"/>
                  </a:ext>
                </a:extLst>
              </p:cNvPr>
              <p:cNvSpPr/>
              <p:nvPr/>
            </p:nvSpPr>
            <p:spPr bwMode="auto">
              <a:xfrm>
                <a:off x="11518798" y="299828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Oval 121">
                <a:extLst>
                  <a:ext uri="{FF2B5EF4-FFF2-40B4-BE49-F238E27FC236}">
                    <a16:creationId xmlns:a16="http://schemas.microsoft.com/office/drawing/2014/main" id="{0C385691-FE4A-43F4-A7BD-B5BA69C1B145}"/>
                  </a:ext>
                </a:extLst>
              </p:cNvPr>
              <p:cNvSpPr/>
              <p:nvPr/>
            </p:nvSpPr>
            <p:spPr bwMode="auto">
              <a:xfrm>
                <a:off x="7630526" y="204239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Oval 122">
                <a:extLst>
                  <a:ext uri="{FF2B5EF4-FFF2-40B4-BE49-F238E27FC236}">
                    <a16:creationId xmlns:a16="http://schemas.microsoft.com/office/drawing/2014/main" id="{A4A983D9-0663-4E14-8B61-F7828F3F0376}"/>
                  </a:ext>
                </a:extLst>
              </p:cNvPr>
              <p:cNvSpPr/>
              <p:nvPr/>
            </p:nvSpPr>
            <p:spPr bwMode="auto">
              <a:xfrm>
                <a:off x="6585360" y="3088418"/>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Oval 123">
                <a:extLst>
                  <a:ext uri="{FF2B5EF4-FFF2-40B4-BE49-F238E27FC236}">
                    <a16:creationId xmlns:a16="http://schemas.microsoft.com/office/drawing/2014/main" id="{A2726D87-7518-4DCB-853E-232E8D8ECB0B}"/>
                  </a:ext>
                </a:extLst>
              </p:cNvPr>
              <p:cNvSpPr/>
              <p:nvPr/>
            </p:nvSpPr>
            <p:spPr bwMode="auto">
              <a:xfrm>
                <a:off x="6275910" y="4935131"/>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TextBox 124">
                <a:extLst>
                  <a:ext uri="{FF2B5EF4-FFF2-40B4-BE49-F238E27FC236}">
                    <a16:creationId xmlns:a16="http://schemas.microsoft.com/office/drawing/2014/main" id="{108654B3-6915-427E-A3EF-B1BC867A9523}"/>
                  </a:ext>
                </a:extLst>
              </p:cNvPr>
              <p:cNvSpPr txBox="1"/>
              <p:nvPr/>
            </p:nvSpPr>
            <p:spPr>
              <a:xfrm>
                <a:off x="9719340" y="1884093"/>
                <a:ext cx="553357" cy="309315"/>
              </a:xfrm>
              <a:prstGeom prst="rect">
                <a:avLst/>
              </a:prstGeom>
              <a:noFill/>
            </p:spPr>
            <p:txBody>
              <a:bodyPr wrap="none" lIns="91440" tIns="91440" rIns="91440" bIns="91440" rtlCol="0">
                <a:spAutoFit/>
              </a:bodyPr>
              <a:lstStyle/>
              <a:p>
                <a:pPr>
                  <a:lnSpc>
                    <a:spcPct val="90000"/>
                  </a:lnSpc>
                  <a:spcAft>
                    <a:spcPts val="600"/>
                  </a:spcAft>
                </a:pPr>
                <a:r>
                  <a:rPr lang="en-US" sz="900" dirty="0"/>
                  <a:t>Groups</a:t>
                </a:r>
              </a:p>
            </p:txBody>
          </p:sp>
          <p:sp>
            <p:nvSpPr>
              <p:cNvPr id="126" name="TextBox 125">
                <a:extLst>
                  <a:ext uri="{FF2B5EF4-FFF2-40B4-BE49-F238E27FC236}">
                    <a16:creationId xmlns:a16="http://schemas.microsoft.com/office/drawing/2014/main" id="{5FB2BFA6-0CB2-402E-8C39-DB3A4BF728AA}"/>
                  </a:ext>
                </a:extLst>
              </p:cNvPr>
              <p:cNvSpPr txBox="1"/>
              <p:nvPr/>
            </p:nvSpPr>
            <p:spPr>
              <a:xfrm>
                <a:off x="10661188" y="2894457"/>
                <a:ext cx="405880" cy="309315"/>
              </a:xfrm>
              <a:prstGeom prst="rect">
                <a:avLst/>
              </a:prstGeom>
              <a:noFill/>
            </p:spPr>
            <p:txBody>
              <a:bodyPr wrap="none" lIns="91440" tIns="91440" rIns="91440" bIns="91440" rtlCol="0">
                <a:spAutoFit/>
              </a:bodyPr>
              <a:lstStyle/>
              <a:p>
                <a:pPr>
                  <a:lnSpc>
                    <a:spcPct val="90000"/>
                  </a:lnSpc>
                  <a:spcAft>
                    <a:spcPts val="600"/>
                  </a:spcAft>
                </a:pPr>
                <a:r>
                  <a:rPr lang="en-US" sz="900" dirty="0"/>
                  <a:t>Files</a:t>
                </a:r>
              </a:p>
            </p:txBody>
          </p:sp>
          <p:sp>
            <p:nvSpPr>
              <p:cNvPr id="127" name="TextBox 126">
                <a:extLst>
                  <a:ext uri="{FF2B5EF4-FFF2-40B4-BE49-F238E27FC236}">
                    <a16:creationId xmlns:a16="http://schemas.microsoft.com/office/drawing/2014/main" id="{FC56B155-9B15-4CA2-97DB-AF8A2AEF616F}"/>
                  </a:ext>
                </a:extLst>
              </p:cNvPr>
              <p:cNvSpPr txBox="1"/>
              <p:nvPr/>
            </p:nvSpPr>
            <p:spPr>
              <a:xfrm>
                <a:off x="9513703" y="2913195"/>
                <a:ext cx="636713" cy="309315"/>
              </a:xfrm>
              <a:prstGeom prst="rect">
                <a:avLst/>
              </a:prstGeom>
              <a:noFill/>
            </p:spPr>
            <p:txBody>
              <a:bodyPr wrap="none" lIns="91440" tIns="91440" rIns="91440" bIns="91440" rtlCol="0">
                <a:spAutoFit/>
              </a:bodyPr>
              <a:lstStyle/>
              <a:p>
                <a:pPr>
                  <a:lnSpc>
                    <a:spcPct val="90000"/>
                  </a:lnSpc>
                  <a:spcAft>
                    <a:spcPts val="600"/>
                  </a:spcAft>
                </a:pPr>
                <a:r>
                  <a:rPr lang="en-US" sz="900" dirty="0"/>
                  <a:t>Calendar</a:t>
                </a:r>
              </a:p>
            </p:txBody>
          </p:sp>
          <p:cxnSp>
            <p:nvCxnSpPr>
              <p:cNvPr id="128" name="Straight Connector 127">
                <a:extLst>
                  <a:ext uri="{FF2B5EF4-FFF2-40B4-BE49-F238E27FC236}">
                    <a16:creationId xmlns:a16="http://schemas.microsoft.com/office/drawing/2014/main" id="{F29244FF-3228-4033-96A6-D8EEB3999A3A}"/>
                  </a:ext>
                </a:extLst>
              </p:cNvPr>
              <p:cNvCxnSpPr>
                <a:cxnSpLocks/>
                <a:stCxn id="107" idx="4"/>
                <a:endCxn id="109" idx="0"/>
              </p:cNvCxnSpPr>
              <p:nvPr/>
            </p:nvCxnSpPr>
            <p:spPr>
              <a:xfrm flipH="1">
                <a:off x="9296982" y="2669112"/>
                <a:ext cx="774312" cy="15324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95587A6-5929-420A-9967-64EA98585545}"/>
                  </a:ext>
                </a:extLst>
              </p:cNvPr>
              <p:cNvCxnSpPr>
                <a:cxnSpLocks/>
                <a:stCxn id="108" idx="1"/>
                <a:endCxn id="107" idx="4"/>
              </p:cNvCxnSpPr>
              <p:nvPr/>
            </p:nvCxnSpPr>
            <p:spPr>
              <a:xfrm flipH="1" flipV="1">
                <a:off x="10071294" y="2669112"/>
                <a:ext cx="605461" cy="5792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A9E8BB5B-BBD8-4211-811E-87E597A0AC0D}"/>
                  </a:ext>
                </a:extLst>
              </p:cNvPr>
              <p:cNvCxnSpPr>
                <a:cxnSpLocks/>
                <a:stCxn id="120" idx="2"/>
                <a:endCxn id="107" idx="6"/>
              </p:cNvCxnSpPr>
              <p:nvPr/>
            </p:nvCxnSpPr>
            <p:spPr>
              <a:xfrm flipH="1">
                <a:off x="10325541" y="2316907"/>
                <a:ext cx="335647" cy="1064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0AEAE88-9CC5-496E-B09A-2F12278100CE}"/>
                  </a:ext>
                </a:extLst>
              </p:cNvPr>
              <p:cNvCxnSpPr>
                <a:cxnSpLocks/>
                <a:stCxn id="108" idx="7"/>
                <a:endCxn id="121" idx="2"/>
              </p:cNvCxnSpPr>
              <p:nvPr/>
            </p:nvCxnSpPr>
            <p:spPr>
              <a:xfrm flipV="1">
                <a:off x="11036314" y="3104939"/>
                <a:ext cx="482483" cy="143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6F2F337E-0153-4EE1-B655-38961330C8C7}"/>
                  </a:ext>
                </a:extLst>
              </p:cNvPr>
              <p:cNvCxnSpPr>
                <a:stCxn id="114" idx="0"/>
                <a:endCxn id="108" idx="4"/>
              </p:cNvCxnSpPr>
              <p:nvPr/>
            </p:nvCxnSpPr>
            <p:spPr>
              <a:xfrm flipH="1" flipV="1">
                <a:off x="10856535" y="3667963"/>
                <a:ext cx="473676" cy="4178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A90F3AB8-0EC1-4D20-BF44-B39AB95F9029}"/>
                  </a:ext>
                </a:extLst>
              </p:cNvPr>
              <p:cNvCxnSpPr>
                <a:cxnSpLocks/>
                <a:stCxn id="113" idx="7"/>
                <a:endCxn id="108" idx="3"/>
              </p:cNvCxnSpPr>
              <p:nvPr/>
            </p:nvCxnSpPr>
            <p:spPr>
              <a:xfrm flipV="1">
                <a:off x="10268797" y="3595977"/>
                <a:ext cx="407957" cy="3704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B037C131-E2D4-4B01-81D4-B5DF8551177B}"/>
                  </a:ext>
                </a:extLst>
              </p:cNvPr>
              <p:cNvCxnSpPr>
                <a:stCxn id="109" idx="5"/>
                <a:endCxn id="113" idx="0"/>
              </p:cNvCxnSpPr>
              <p:nvPr/>
            </p:nvCxnSpPr>
            <p:spPr>
              <a:xfrm>
                <a:off x="9476762" y="3241921"/>
                <a:ext cx="612256" cy="6524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0D8BE73-5E60-44D7-A6F8-F71AD5AA00FC}"/>
                  </a:ext>
                </a:extLst>
              </p:cNvPr>
              <p:cNvCxnSpPr>
                <a:cxnSpLocks/>
                <a:stCxn id="109" idx="3"/>
                <a:endCxn id="118" idx="0"/>
              </p:cNvCxnSpPr>
              <p:nvPr/>
            </p:nvCxnSpPr>
            <p:spPr>
              <a:xfrm flipH="1">
                <a:off x="8197823" y="3241921"/>
                <a:ext cx="919378" cy="83416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2C2A4BC-F2BB-4508-8516-2EB84D3D7554}"/>
                  </a:ext>
                </a:extLst>
              </p:cNvPr>
              <p:cNvCxnSpPr>
                <a:cxnSpLocks/>
                <a:stCxn id="118" idx="7"/>
                <a:endCxn id="108" idx="3"/>
              </p:cNvCxnSpPr>
              <p:nvPr/>
            </p:nvCxnSpPr>
            <p:spPr>
              <a:xfrm flipV="1">
                <a:off x="8377602" y="3595977"/>
                <a:ext cx="2299152" cy="55209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54D2AC39-0628-4D38-8FA7-4721F68BCEFE}"/>
                  </a:ext>
                </a:extLst>
              </p:cNvPr>
              <p:cNvCxnSpPr>
                <a:stCxn id="111" idx="6"/>
                <a:endCxn id="108" idx="2"/>
              </p:cNvCxnSpPr>
              <p:nvPr/>
            </p:nvCxnSpPr>
            <p:spPr>
              <a:xfrm>
                <a:off x="8383757" y="3366614"/>
                <a:ext cx="2218529" cy="5557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CAC8A377-83A7-425E-89A0-1B23FA473713}"/>
                  </a:ext>
                </a:extLst>
              </p:cNvPr>
              <p:cNvCxnSpPr>
                <a:stCxn id="118" idx="5"/>
                <a:endCxn id="115" idx="1"/>
              </p:cNvCxnSpPr>
              <p:nvPr/>
            </p:nvCxnSpPr>
            <p:spPr>
              <a:xfrm>
                <a:off x="8377602" y="4495651"/>
                <a:ext cx="953239" cy="2840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35820F6F-D6CA-44FA-9A10-670303823EC6}"/>
                  </a:ext>
                </a:extLst>
              </p:cNvPr>
              <p:cNvCxnSpPr>
                <a:cxnSpLocks/>
                <a:stCxn id="118" idx="6"/>
                <a:endCxn id="113" idx="2"/>
              </p:cNvCxnSpPr>
              <p:nvPr/>
            </p:nvCxnSpPr>
            <p:spPr>
              <a:xfrm flipV="1">
                <a:off x="8452070" y="4140183"/>
                <a:ext cx="1382698" cy="1816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4195E0BC-5566-478C-BBC6-A7488E91E293}"/>
                  </a:ext>
                </a:extLst>
              </p:cNvPr>
              <p:cNvCxnSpPr>
                <a:stCxn id="118" idx="1"/>
                <a:endCxn id="111" idx="4"/>
              </p:cNvCxnSpPr>
              <p:nvPr/>
            </p:nvCxnSpPr>
            <p:spPr>
              <a:xfrm flipV="1">
                <a:off x="8018042" y="3612389"/>
                <a:ext cx="111468" cy="5356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50EF3087-A3A8-4FED-B793-3EE30C02518F}"/>
                  </a:ext>
                </a:extLst>
              </p:cNvPr>
              <p:cNvCxnSpPr>
                <a:stCxn id="117" idx="6"/>
                <a:endCxn id="118" idx="2"/>
              </p:cNvCxnSpPr>
              <p:nvPr/>
            </p:nvCxnSpPr>
            <p:spPr>
              <a:xfrm>
                <a:off x="7321556" y="3750197"/>
                <a:ext cx="622018" cy="5716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0D48EB57-F929-4492-BB81-821D448DB36A}"/>
                  </a:ext>
                </a:extLst>
              </p:cNvPr>
              <p:cNvCxnSpPr>
                <a:cxnSpLocks/>
                <a:stCxn id="117" idx="5"/>
                <a:endCxn id="110" idx="0"/>
              </p:cNvCxnSpPr>
              <p:nvPr/>
            </p:nvCxnSpPr>
            <p:spPr>
              <a:xfrm flipH="1">
                <a:off x="7168181" y="3923987"/>
                <a:ext cx="78908" cy="5144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288B00C4-5D23-4A78-AC6B-F6C0B4176F4A}"/>
                  </a:ext>
                </a:extLst>
              </p:cNvPr>
              <p:cNvCxnSpPr>
                <a:stCxn id="110" idx="5"/>
                <a:endCxn id="116" idx="1"/>
              </p:cNvCxnSpPr>
              <p:nvPr/>
            </p:nvCxnSpPr>
            <p:spPr>
              <a:xfrm>
                <a:off x="7347961" y="4858042"/>
                <a:ext cx="507291" cy="13301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54D646E4-02F6-4711-8AC0-2451CC68EBE8}"/>
                  </a:ext>
                </a:extLst>
              </p:cNvPr>
              <p:cNvCxnSpPr>
                <a:stCxn id="110" idx="6"/>
                <a:endCxn id="118" idx="3"/>
              </p:cNvCxnSpPr>
              <p:nvPr/>
            </p:nvCxnSpPr>
            <p:spPr>
              <a:xfrm flipV="1">
                <a:off x="7422428" y="4495651"/>
                <a:ext cx="595615" cy="18860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CBE76DF9-2B1C-4A7D-B28A-67794580093B}"/>
                  </a:ext>
                </a:extLst>
              </p:cNvPr>
              <p:cNvCxnSpPr>
                <a:stCxn id="116" idx="7"/>
                <a:endCxn id="118" idx="4"/>
              </p:cNvCxnSpPr>
              <p:nvPr/>
            </p:nvCxnSpPr>
            <p:spPr>
              <a:xfrm flipH="1" flipV="1">
                <a:off x="8197823" y="4567636"/>
                <a:ext cx="16988" cy="42342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33E46169-BC28-4D65-985D-2D59054637BB}"/>
                  </a:ext>
                </a:extLst>
              </p:cNvPr>
              <p:cNvCxnSpPr>
                <a:cxnSpLocks/>
                <a:stCxn id="124" idx="7"/>
                <a:endCxn id="110" idx="2"/>
              </p:cNvCxnSpPr>
              <p:nvPr/>
            </p:nvCxnSpPr>
            <p:spPr>
              <a:xfrm flipV="1">
                <a:off x="6470265" y="4684252"/>
                <a:ext cx="443667" cy="28211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26DDCF64-A948-4B0F-9C1F-6507BA4D58BD}"/>
                  </a:ext>
                </a:extLst>
              </p:cNvPr>
              <p:cNvCxnSpPr>
                <a:cxnSpLocks/>
                <a:stCxn id="119" idx="3"/>
                <a:endCxn id="123" idx="7"/>
              </p:cNvCxnSpPr>
              <p:nvPr/>
            </p:nvCxnSpPr>
            <p:spPr>
              <a:xfrm flipH="1">
                <a:off x="6779714" y="2837847"/>
                <a:ext cx="275009" cy="2818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1E40A67-A0AB-4D24-8757-BEDABB5D3652}"/>
                  </a:ext>
                </a:extLst>
              </p:cNvPr>
              <p:cNvCxnSpPr>
                <a:stCxn id="111" idx="0"/>
                <a:endCxn id="112" idx="4"/>
              </p:cNvCxnSpPr>
              <p:nvPr/>
            </p:nvCxnSpPr>
            <p:spPr>
              <a:xfrm flipV="1">
                <a:off x="8129510" y="2759380"/>
                <a:ext cx="186597" cy="361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C11B633E-5759-4AE7-A373-08F34C22715F}"/>
                  </a:ext>
                </a:extLst>
              </p:cNvPr>
              <p:cNvCxnSpPr>
                <a:stCxn id="112" idx="2"/>
                <a:endCxn id="119" idx="6"/>
              </p:cNvCxnSpPr>
              <p:nvPr/>
            </p:nvCxnSpPr>
            <p:spPr>
              <a:xfrm flipH="1">
                <a:off x="7488753" y="2513606"/>
                <a:ext cx="573107" cy="1504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4BCEFE48-0F41-4650-A4D7-1E222408F97D}"/>
                  </a:ext>
                </a:extLst>
              </p:cNvPr>
              <p:cNvCxnSpPr>
                <a:cxnSpLocks/>
                <a:stCxn id="112" idx="1"/>
                <a:endCxn id="122" idx="5"/>
              </p:cNvCxnSpPr>
              <p:nvPr/>
            </p:nvCxnSpPr>
            <p:spPr>
              <a:xfrm flipH="1" flipV="1">
                <a:off x="7824882" y="2224466"/>
                <a:ext cx="311446" cy="1153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DDD944C4-B65A-42F8-BD61-F491E6809902}"/>
                  </a:ext>
                </a:extLst>
              </p:cNvPr>
              <p:cNvCxnSpPr>
                <a:stCxn id="112" idx="6"/>
                <a:endCxn id="107" idx="2"/>
              </p:cNvCxnSpPr>
              <p:nvPr/>
            </p:nvCxnSpPr>
            <p:spPr>
              <a:xfrm flipV="1">
                <a:off x="8570354" y="2423336"/>
                <a:ext cx="1246692" cy="902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F42B7CAE-D2F3-4F5F-A7F1-419398EDB1A1}"/>
                  </a:ext>
                </a:extLst>
              </p:cNvPr>
              <p:cNvCxnSpPr>
                <a:stCxn id="113" idx="6"/>
                <a:endCxn id="114" idx="2"/>
              </p:cNvCxnSpPr>
              <p:nvPr/>
            </p:nvCxnSpPr>
            <p:spPr>
              <a:xfrm>
                <a:off x="10343263" y="4140183"/>
                <a:ext cx="732700" cy="1913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8681C5FF-E963-480F-991B-69C2B368EC04}"/>
                  </a:ext>
                </a:extLst>
              </p:cNvPr>
              <p:cNvCxnSpPr>
                <a:stCxn id="115" idx="7"/>
                <a:endCxn id="113" idx="3"/>
              </p:cNvCxnSpPr>
              <p:nvPr/>
            </p:nvCxnSpPr>
            <p:spPr>
              <a:xfrm flipV="1">
                <a:off x="9690400" y="4313974"/>
                <a:ext cx="218836" cy="4657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931B0513-55B1-45C3-A7EE-8E55CD1FB284}"/>
                  </a:ext>
                </a:extLst>
              </p:cNvPr>
              <p:cNvSpPr txBox="1"/>
              <p:nvPr/>
            </p:nvSpPr>
            <p:spPr>
              <a:xfrm>
                <a:off x="10275951" y="3776479"/>
                <a:ext cx="686407" cy="309315"/>
              </a:xfrm>
              <a:prstGeom prst="rect">
                <a:avLst/>
              </a:prstGeom>
              <a:noFill/>
            </p:spPr>
            <p:txBody>
              <a:bodyPr wrap="none" lIns="91440" tIns="91440" rIns="91440" bIns="91440" rtlCol="0">
                <a:spAutoFit/>
              </a:bodyPr>
              <a:lstStyle/>
              <a:p>
                <a:pPr>
                  <a:lnSpc>
                    <a:spcPct val="90000"/>
                  </a:lnSpc>
                  <a:spcAft>
                    <a:spcPts val="600"/>
                  </a:spcAft>
                </a:pPr>
                <a:r>
                  <a:rPr lang="en-US" sz="900" dirty="0"/>
                  <a:t>Messages</a:t>
                </a:r>
              </a:p>
            </p:txBody>
          </p:sp>
          <p:sp>
            <p:nvSpPr>
              <p:cNvPr id="155" name="TextBox 154">
                <a:extLst>
                  <a:ext uri="{FF2B5EF4-FFF2-40B4-BE49-F238E27FC236}">
                    <a16:creationId xmlns:a16="http://schemas.microsoft.com/office/drawing/2014/main" id="{77C0A3C9-6EB7-4E74-974B-F43F3B28E86C}"/>
                  </a:ext>
                </a:extLst>
              </p:cNvPr>
              <p:cNvSpPr txBox="1"/>
              <p:nvPr/>
            </p:nvSpPr>
            <p:spPr>
              <a:xfrm>
                <a:off x="10374025" y="4422687"/>
                <a:ext cx="659155" cy="309315"/>
              </a:xfrm>
              <a:prstGeom prst="rect">
                <a:avLst/>
              </a:prstGeom>
              <a:noFill/>
            </p:spPr>
            <p:txBody>
              <a:bodyPr wrap="none" lIns="91440" tIns="91440" rIns="91440" bIns="91440" rtlCol="0">
                <a:spAutoFit/>
              </a:bodyPr>
              <a:lstStyle/>
              <a:p>
                <a:pPr>
                  <a:lnSpc>
                    <a:spcPct val="90000"/>
                  </a:lnSpc>
                  <a:spcAft>
                    <a:spcPts val="600"/>
                  </a:spcAft>
                </a:pPr>
                <a:r>
                  <a:rPr lang="en-US" sz="900" dirty="0"/>
                  <a:t>Meetings</a:t>
                </a:r>
              </a:p>
            </p:txBody>
          </p:sp>
          <p:sp>
            <p:nvSpPr>
              <p:cNvPr id="156" name="TextBox 155">
                <a:extLst>
                  <a:ext uri="{FF2B5EF4-FFF2-40B4-BE49-F238E27FC236}">
                    <a16:creationId xmlns:a16="http://schemas.microsoft.com/office/drawing/2014/main" id="{6C207C72-A68E-4D64-B956-D04D59205C35}"/>
                  </a:ext>
                </a:extLst>
              </p:cNvPr>
              <p:cNvSpPr txBox="1"/>
              <p:nvPr/>
            </p:nvSpPr>
            <p:spPr>
              <a:xfrm>
                <a:off x="8411867" y="4274591"/>
                <a:ext cx="413896" cy="309315"/>
              </a:xfrm>
              <a:prstGeom prst="rect">
                <a:avLst/>
              </a:prstGeom>
              <a:noFill/>
            </p:spPr>
            <p:txBody>
              <a:bodyPr wrap="none" lIns="91440" tIns="91440" rIns="91440" bIns="91440" rtlCol="0">
                <a:spAutoFit/>
              </a:bodyPr>
              <a:lstStyle/>
              <a:p>
                <a:pPr>
                  <a:lnSpc>
                    <a:spcPct val="90000"/>
                  </a:lnSpc>
                  <a:spcAft>
                    <a:spcPts val="600"/>
                  </a:spcAft>
                </a:pPr>
                <a:r>
                  <a:rPr lang="en-US" sz="900" dirty="0"/>
                  <a:t>User</a:t>
                </a:r>
              </a:p>
            </p:txBody>
          </p:sp>
          <p:sp>
            <p:nvSpPr>
              <p:cNvPr id="157" name="TextBox 156">
                <a:extLst>
                  <a:ext uri="{FF2B5EF4-FFF2-40B4-BE49-F238E27FC236}">
                    <a16:creationId xmlns:a16="http://schemas.microsoft.com/office/drawing/2014/main" id="{C097E9B5-7C67-46CB-9310-CBFDC21C7376}"/>
                  </a:ext>
                </a:extLst>
              </p:cNvPr>
              <p:cNvSpPr txBox="1"/>
              <p:nvPr/>
            </p:nvSpPr>
            <p:spPr>
              <a:xfrm>
                <a:off x="9733587" y="4819660"/>
                <a:ext cx="532518" cy="309315"/>
              </a:xfrm>
              <a:prstGeom prst="rect">
                <a:avLst/>
              </a:prstGeom>
              <a:noFill/>
            </p:spPr>
            <p:txBody>
              <a:bodyPr wrap="none" lIns="91440" tIns="91440" rIns="91440" bIns="91440" rtlCol="0">
                <a:spAutoFit/>
              </a:bodyPr>
              <a:lstStyle/>
              <a:p>
                <a:pPr>
                  <a:lnSpc>
                    <a:spcPct val="90000"/>
                  </a:lnSpc>
                  <a:spcAft>
                    <a:spcPts val="600"/>
                  </a:spcAft>
                </a:pPr>
                <a:r>
                  <a:rPr lang="en-US" sz="900" dirty="0"/>
                  <a:t>People</a:t>
                </a:r>
              </a:p>
            </p:txBody>
          </p:sp>
          <p:sp>
            <p:nvSpPr>
              <p:cNvPr id="158" name="TextBox 157">
                <a:extLst>
                  <a:ext uri="{FF2B5EF4-FFF2-40B4-BE49-F238E27FC236}">
                    <a16:creationId xmlns:a16="http://schemas.microsoft.com/office/drawing/2014/main" id="{72580EF4-DF8F-43A7-B435-F00D91596CD5}"/>
                  </a:ext>
                </a:extLst>
              </p:cNvPr>
              <p:cNvSpPr txBox="1"/>
              <p:nvPr/>
            </p:nvSpPr>
            <p:spPr>
              <a:xfrm>
                <a:off x="8251357" y="4952280"/>
                <a:ext cx="570990" cy="309315"/>
              </a:xfrm>
              <a:prstGeom prst="rect">
                <a:avLst/>
              </a:prstGeom>
              <a:noFill/>
            </p:spPr>
            <p:txBody>
              <a:bodyPr wrap="none" lIns="91440" tIns="91440" rIns="91440" bIns="91440" rtlCol="0">
                <a:spAutoFit/>
              </a:bodyPr>
              <a:lstStyle/>
              <a:p>
                <a:pPr>
                  <a:lnSpc>
                    <a:spcPct val="90000"/>
                  </a:lnSpc>
                  <a:spcAft>
                    <a:spcPts val="600"/>
                  </a:spcAft>
                </a:pPr>
                <a:r>
                  <a:rPr lang="en-US" sz="900" dirty="0"/>
                  <a:t>Devices</a:t>
                </a:r>
              </a:p>
            </p:txBody>
          </p:sp>
          <p:sp>
            <p:nvSpPr>
              <p:cNvPr id="159" name="TextBox 158">
                <a:extLst>
                  <a:ext uri="{FF2B5EF4-FFF2-40B4-BE49-F238E27FC236}">
                    <a16:creationId xmlns:a16="http://schemas.microsoft.com/office/drawing/2014/main" id="{CC454BDA-5AA5-42D7-9782-B8ABD274FAB9}"/>
                  </a:ext>
                </a:extLst>
              </p:cNvPr>
              <p:cNvSpPr txBox="1"/>
              <p:nvPr/>
            </p:nvSpPr>
            <p:spPr>
              <a:xfrm>
                <a:off x="6294788" y="4149461"/>
                <a:ext cx="723275" cy="309315"/>
              </a:xfrm>
              <a:prstGeom prst="rect">
                <a:avLst/>
              </a:prstGeom>
              <a:noFill/>
            </p:spPr>
            <p:txBody>
              <a:bodyPr wrap="none" lIns="91440" tIns="91440" rIns="91440" bIns="91440" rtlCol="0">
                <a:spAutoFit/>
              </a:bodyPr>
              <a:lstStyle/>
              <a:p>
                <a:pPr>
                  <a:lnSpc>
                    <a:spcPct val="90000"/>
                  </a:lnSpc>
                  <a:spcAft>
                    <a:spcPts val="600"/>
                  </a:spcAft>
                </a:pPr>
                <a:r>
                  <a:rPr lang="en-US" sz="900" dirty="0"/>
                  <a:t>Coworkers</a:t>
                </a:r>
              </a:p>
            </p:txBody>
          </p:sp>
          <p:sp>
            <p:nvSpPr>
              <p:cNvPr id="160" name="TextBox 159">
                <a:extLst>
                  <a:ext uri="{FF2B5EF4-FFF2-40B4-BE49-F238E27FC236}">
                    <a16:creationId xmlns:a16="http://schemas.microsoft.com/office/drawing/2014/main" id="{7CF4CBDF-FD6F-47F0-A462-CD73790084C7}"/>
                  </a:ext>
                </a:extLst>
              </p:cNvPr>
              <p:cNvSpPr txBox="1"/>
              <p:nvPr/>
            </p:nvSpPr>
            <p:spPr>
              <a:xfrm>
                <a:off x="6131517" y="3552299"/>
                <a:ext cx="579005" cy="309315"/>
              </a:xfrm>
              <a:prstGeom prst="rect">
                <a:avLst/>
              </a:prstGeom>
              <a:noFill/>
            </p:spPr>
            <p:txBody>
              <a:bodyPr wrap="none" lIns="91440" tIns="91440" rIns="91440" bIns="91440" rtlCol="0">
                <a:spAutoFit/>
              </a:bodyPr>
              <a:lstStyle/>
              <a:p>
                <a:pPr>
                  <a:lnSpc>
                    <a:spcPct val="90000"/>
                  </a:lnSpc>
                  <a:spcAft>
                    <a:spcPts val="600"/>
                  </a:spcAft>
                </a:pPr>
                <a:r>
                  <a:rPr lang="en-US" sz="900" dirty="0"/>
                  <a:t>Insights</a:t>
                </a:r>
              </a:p>
            </p:txBody>
          </p:sp>
          <p:sp>
            <p:nvSpPr>
              <p:cNvPr id="161" name="TextBox 160">
                <a:extLst>
                  <a:ext uri="{FF2B5EF4-FFF2-40B4-BE49-F238E27FC236}">
                    <a16:creationId xmlns:a16="http://schemas.microsoft.com/office/drawing/2014/main" id="{6707B745-58CE-409E-BB46-5BDAB36012C5}"/>
                  </a:ext>
                </a:extLst>
              </p:cNvPr>
              <p:cNvSpPr txBox="1"/>
              <p:nvPr/>
            </p:nvSpPr>
            <p:spPr>
              <a:xfrm>
                <a:off x="7321555" y="2786752"/>
                <a:ext cx="470000" cy="309315"/>
              </a:xfrm>
              <a:prstGeom prst="rect">
                <a:avLst/>
              </a:prstGeom>
              <a:noFill/>
            </p:spPr>
            <p:txBody>
              <a:bodyPr wrap="none" lIns="91440" tIns="91440" rIns="91440" bIns="91440" rtlCol="0">
                <a:spAutoFit/>
              </a:bodyPr>
              <a:lstStyle/>
              <a:p>
                <a:pPr>
                  <a:lnSpc>
                    <a:spcPct val="90000"/>
                  </a:lnSpc>
                  <a:spcAft>
                    <a:spcPts val="600"/>
                  </a:spcAft>
                </a:pPr>
                <a:r>
                  <a:rPr lang="en-US" sz="900" dirty="0"/>
                  <a:t>Chats</a:t>
                </a:r>
              </a:p>
            </p:txBody>
          </p:sp>
          <p:sp>
            <p:nvSpPr>
              <p:cNvPr id="162" name="TextBox 161">
                <a:extLst>
                  <a:ext uri="{FF2B5EF4-FFF2-40B4-BE49-F238E27FC236}">
                    <a16:creationId xmlns:a16="http://schemas.microsoft.com/office/drawing/2014/main" id="{D8231CF6-248C-48F4-8D4A-5D3194FEC01D}"/>
                  </a:ext>
                </a:extLst>
              </p:cNvPr>
              <p:cNvSpPr txBox="1"/>
              <p:nvPr/>
            </p:nvSpPr>
            <p:spPr>
              <a:xfrm>
                <a:off x="8262324" y="2001156"/>
                <a:ext cx="514885" cy="309315"/>
              </a:xfrm>
              <a:prstGeom prst="rect">
                <a:avLst/>
              </a:prstGeom>
              <a:noFill/>
            </p:spPr>
            <p:txBody>
              <a:bodyPr wrap="none" lIns="91440" tIns="91440" rIns="91440" bIns="91440" rtlCol="0">
                <a:spAutoFit/>
              </a:bodyPr>
              <a:lstStyle/>
              <a:p>
                <a:pPr>
                  <a:lnSpc>
                    <a:spcPct val="90000"/>
                  </a:lnSpc>
                  <a:spcAft>
                    <a:spcPts val="600"/>
                  </a:spcAft>
                </a:pPr>
                <a:r>
                  <a:rPr lang="en-US" sz="900" dirty="0"/>
                  <a:t>Teams</a:t>
                </a:r>
              </a:p>
            </p:txBody>
          </p:sp>
          <p:sp>
            <p:nvSpPr>
              <p:cNvPr id="163" name="TextBox 162">
                <a:extLst>
                  <a:ext uri="{FF2B5EF4-FFF2-40B4-BE49-F238E27FC236}">
                    <a16:creationId xmlns:a16="http://schemas.microsoft.com/office/drawing/2014/main" id="{69F83950-435D-4167-8A6E-3F91A182CF5E}"/>
                  </a:ext>
                </a:extLst>
              </p:cNvPr>
              <p:cNvSpPr txBox="1"/>
              <p:nvPr/>
            </p:nvSpPr>
            <p:spPr>
              <a:xfrm>
                <a:off x="6824781" y="2085734"/>
                <a:ext cx="461986" cy="309315"/>
              </a:xfrm>
              <a:prstGeom prst="rect">
                <a:avLst/>
              </a:prstGeom>
              <a:noFill/>
            </p:spPr>
            <p:txBody>
              <a:bodyPr wrap="none" lIns="91440" tIns="91440" rIns="91440" bIns="91440" rtlCol="0">
                <a:spAutoFit/>
              </a:bodyPr>
              <a:lstStyle/>
              <a:p>
                <a:pPr>
                  <a:lnSpc>
                    <a:spcPct val="90000"/>
                  </a:lnSpc>
                  <a:spcAft>
                    <a:spcPts val="600"/>
                  </a:spcAft>
                </a:pPr>
                <a:r>
                  <a:rPr lang="en-US" sz="900" dirty="0"/>
                  <a:t>Tasks</a:t>
                </a:r>
              </a:p>
            </p:txBody>
          </p:sp>
          <p:cxnSp>
            <p:nvCxnSpPr>
              <p:cNvPr id="164" name="Straight Connector 163">
                <a:extLst>
                  <a:ext uri="{FF2B5EF4-FFF2-40B4-BE49-F238E27FC236}">
                    <a16:creationId xmlns:a16="http://schemas.microsoft.com/office/drawing/2014/main" id="{5153D5CE-780A-4EE4-9A8B-7A0979C2AFCB}"/>
                  </a:ext>
                </a:extLst>
              </p:cNvPr>
              <p:cNvCxnSpPr>
                <a:stCxn id="111" idx="3"/>
                <a:endCxn id="110" idx="7"/>
              </p:cNvCxnSpPr>
              <p:nvPr/>
            </p:nvCxnSpPr>
            <p:spPr>
              <a:xfrm flipH="1">
                <a:off x="7347962" y="3540406"/>
                <a:ext cx="601770" cy="9700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D29AEF6D-8CFD-4FE7-B1A0-F9B76941E222}"/>
                  </a:ext>
                </a:extLst>
              </p:cNvPr>
              <p:cNvSpPr txBox="1"/>
              <p:nvPr/>
            </p:nvSpPr>
            <p:spPr>
              <a:xfrm>
                <a:off x="8768679" y="3388081"/>
                <a:ext cx="950660" cy="588543"/>
              </a:xfrm>
              <a:prstGeom prst="rect">
                <a:avLst/>
              </a:prstGeom>
              <a:noFill/>
            </p:spPr>
            <p:txBody>
              <a:bodyPr wrap="none" lIns="91440" tIns="91440" rIns="91440" bIns="91440" rtlCol="0">
                <a:spAutoFit/>
              </a:bodyPr>
              <a:lstStyle/>
              <a:p>
                <a:pPr algn="ctr">
                  <a:lnSpc>
                    <a:spcPct val="90000"/>
                  </a:lnSpc>
                  <a:spcAft>
                    <a:spcPts val="600"/>
                  </a:spcAft>
                </a:pPr>
                <a:r>
                  <a:rPr lang="en-US" sz="1000" dirty="0">
                    <a:latin typeface="+mj-lt"/>
                  </a:rPr>
                  <a:t>Microsoft</a:t>
                </a:r>
                <a:br>
                  <a:rPr lang="en-US" sz="1000" dirty="0">
                    <a:latin typeface="+mj-lt"/>
                  </a:rPr>
                </a:br>
                <a:r>
                  <a:rPr lang="en-US" sz="1000" dirty="0">
                    <a:latin typeface="+mj-lt"/>
                  </a:rPr>
                  <a:t>Graph</a:t>
                </a:r>
              </a:p>
            </p:txBody>
          </p:sp>
          <p:cxnSp>
            <p:nvCxnSpPr>
              <p:cNvPr id="166" name="Straight Connector 165">
                <a:extLst>
                  <a:ext uri="{FF2B5EF4-FFF2-40B4-BE49-F238E27FC236}">
                    <a16:creationId xmlns:a16="http://schemas.microsoft.com/office/drawing/2014/main" id="{F07C3BA6-5F34-431B-A3DD-EF2FA98311A5}"/>
                  </a:ext>
                </a:extLst>
              </p:cNvPr>
              <p:cNvCxnSpPr>
                <a:endCxn id="112" idx="5"/>
              </p:cNvCxnSpPr>
              <p:nvPr/>
            </p:nvCxnSpPr>
            <p:spPr>
              <a:xfrm flipH="1" flipV="1">
                <a:off x="8495880" y="2687402"/>
                <a:ext cx="575889" cy="2224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67" name="Group 4">
                <a:extLst>
                  <a:ext uri="{FF2B5EF4-FFF2-40B4-BE49-F238E27FC236}">
                    <a16:creationId xmlns:a16="http://schemas.microsoft.com/office/drawing/2014/main" id="{CBA976DC-59DB-48A2-8C5B-E9C8DEC87477}"/>
                  </a:ext>
                </a:extLst>
              </p:cNvPr>
              <p:cNvGrpSpPr>
                <a:grpSpLocks noChangeAspect="1"/>
              </p:cNvGrpSpPr>
              <p:nvPr/>
            </p:nvGrpSpPr>
            <p:grpSpPr bwMode="auto">
              <a:xfrm>
                <a:off x="7141268" y="2550316"/>
                <a:ext cx="195262" cy="227011"/>
                <a:chOff x="4388" y="2056"/>
                <a:chExt cx="123" cy="143"/>
              </a:xfrm>
              <a:solidFill>
                <a:schemeClr val="bg2"/>
              </a:solidFill>
            </p:grpSpPr>
            <p:sp>
              <p:nvSpPr>
                <p:cNvPr id="207" name="Freeform 5">
                  <a:extLst>
                    <a:ext uri="{FF2B5EF4-FFF2-40B4-BE49-F238E27FC236}">
                      <a16:creationId xmlns:a16="http://schemas.microsoft.com/office/drawing/2014/main" id="{8922E8F8-CBFB-4755-A930-6155637F0775}"/>
                    </a:ext>
                  </a:extLst>
                </p:cNvPr>
                <p:cNvSpPr>
                  <a:spLocks noEditPoints="1"/>
                </p:cNvSpPr>
                <p:nvPr/>
              </p:nvSpPr>
              <p:spPr bwMode="auto">
                <a:xfrm>
                  <a:off x="4388" y="2056"/>
                  <a:ext cx="123" cy="143"/>
                </a:xfrm>
                <a:custGeom>
                  <a:avLst/>
                  <a:gdLst>
                    <a:gd name="T0" fmla="*/ 304 w 384"/>
                    <a:gd name="T1" fmla="*/ 448 h 448"/>
                    <a:gd name="T2" fmla="*/ 80 w 384"/>
                    <a:gd name="T3" fmla="*/ 448 h 448"/>
                    <a:gd name="T4" fmla="*/ 0 w 384"/>
                    <a:gd name="T5" fmla="*/ 368 h 448"/>
                    <a:gd name="T6" fmla="*/ 0 w 384"/>
                    <a:gd name="T7" fmla="*/ 0 h 448"/>
                    <a:gd name="T8" fmla="*/ 352 w 384"/>
                    <a:gd name="T9" fmla="*/ 0 h 448"/>
                    <a:gd name="T10" fmla="*/ 352 w 384"/>
                    <a:gd name="T11" fmla="*/ 352 h 448"/>
                    <a:gd name="T12" fmla="*/ 320 w 384"/>
                    <a:gd name="T13" fmla="*/ 352 h 448"/>
                    <a:gd name="T14" fmla="*/ 320 w 384"/>
                    <a:gd name="T15" fmla="*/ 32 h 448"/>
                    <a:gd name="T16" fmla="*/ 32 w 384"/>
                    <a:gd name="T17" fmla="*/ 32 h 448"/>
                    <a:gd name="T18" fmla="*/ 32 w 384"/>
                    <a:gd name="T19" fmla="*/ 368 h 448"/>
                    <a:gd name="T20" fmla="*/ 80 w 384"/>
                    <a:gd name="T21" fmla="*/ 416 h 448"/>
                    <a:gd name="T22" fmla="*/ 128 w 384"/>
                    <a:gd name="T23" fmla="*/ 368 h 448"/>
                    <a:gd name="T24" fmla="*/ 128 w 384"/>
                    <a:gd name="T25" fmla="*/ 352 h 448"/>
                    <a:gd name="T26" fmla="*/ 384 w 384"/>
                    <a:gd name="T27" fmla="*/ 352 h 448"/>
                    <a:gd name="T28" fmla="*/ 384 w 384"/>
                    <a:gd name="T29" fmla="*/ 368 h 448"/>
                    <a:gd name="T30" fmla="*/ 304 w 384"/>
                    <a:gd name="T31" fmla="*/ 448 h 448"/>
                    <a:gd name="T32" fmla="*/ 144 w 384"/>
                    <a:gd name="T33" fmla="*/ 416 h 448"/>
                    <a:gd name="T34" fmla="*/ 304 w 384"/>
                    <a:gd name="T35" fmla="*/ 416 h 448"/>
                    <a:gd name="T36" fmla="*/ 350 w 384"/>
                    <a:gd name="T37" fmla="*/ 384 h 448"/>
                    <a:gd name="T38" fmla="*/ 159 w 384"/>
                    <a:gd name="T39" fmla="*/ 384 h 448"/>
                    <a:gd name="T40" fmla="*/ 144 w 384"/>
                    <a:gd name="T41" fmla="*/ 41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4" h="448">
                      <a:moveTo>
                        <a:pt x="304" y="448"/>
                      </a:moveTo>
                      <a:lnTo>
                        <a:pt x="80" y="448"/>
                      </a:lnTo>
                      <a:cubicBezTo>
                        <a:pt x="36" y="448"/>
                        <a:pt x="0" y="413"/>
                        <a:pt x="0" y="368"/>
                      </a:cubicBezTo>
                      <a:lnTo>
                        <a:pt x="0" y="0"/>
                      </a:lnTo>
                      <a:lnTo>
                        <a:pt x="352" y="0"/>
                      </a:lnTo>
                      <a:lnTo>
                        <a:pt x="352" y="352"/>
                      </a:lnTo>
                      <a:lnTo>
                        <a:pt x="320" y="352"/>
                      </a:lnTo>
                      <a:lnTo>
                        <a:pt x="320" y="32"/>
                      </a:lnTo>
                      <a:lnTo>
                        <a:pt x="32" y="32"/>
                      </a:lnTo>
                      <a:lnTo>
                        <a:pt x="32" y="368"/>
                      </a:lnTo>
                      <a:cubicBezTo>
                        <a:pt x="32" y="395"/>
                        <a:pt x="54" y="416"/>
                        <a:pt x="80" y="416"/>
                      </a:cubicBezTo>
                      <a:cubicBezTo>
                        <a:pt x="107" y="416"/>
                        <a:pt x="128" y="395"/>
                        <a:pt x="128" y="368"/>
                      </a:cubicBezTo>
                      <a:lnTo>
                        <a:pt x="128" y="352"/>
                      </a:lnTo>
                      <a:lnTo>
                        <a:pt x="384" y="352"/>
                      </a:lnTo>
                      <a:lnTo>
                        <a:pt x="384" y="368"/>
                      </a:lnTo>
                      <a:cubicBezTo>
                        <a:pt x="384" y="413"/>
                        <a:pt x="349" y="448"/>
                        <a:pt x="304" y="448"/>
                      </a:cubicBezTo>
                      <a:close/>
                      <a:moveTo>
                        <a:pt x="144" y="416"/>
                      </a:moveTo>
                      <a:lnTo>
                        <a:pt x="304" y="416"/>
                      </a:lnTo>
                      <a:cubicBezTo>
                        <a:pt x="325" y="416"/>
                        <a:pt x="343" y="403"/>
                        <a:pt x="350" y="384"/>
                      </a:cubicBezTo>
                      <a:lnTo>
                        <a:pt x="159" y="384"/>
                      </a:lnTo>
                      <a:cubicBezTo>
                        <a:pt x="156" y="396"/>
                        <a:pt x="151" y="407"/>
                        <a:pt x="144" y="41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Rectangle 6">
                  <a:extLst>
                    <a:ext uri="{FF2B5EF4-FFF2-40B4-BE49-F238E27FC236}">
                      <a16:creationId xmlns:a16="http://schemas.microsoft.com/office/drawing/2014/main" id="{4C88CAC7-E69A-40D9-A7B0-68281F184241}"/>
                    </a:ext>
                  </a:extLst>
                </p:cNvPr>
                <p:cNvSpPr>
                  <a:spLocks noChangeArrowheads="1"/>
                </p:cNvSpPr>
                <p:nvPr/>
              </p:nvSpPr>
              <p:spPr bwMode="auto">
                <a:xfrm>
                  <a:off x="4409" y="2122"/>
                  <a:ext cx="7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Rectangle 7">
                  <a:extLst>
                    <a:ext uri="{FF2B5EF4-FFF2-40B4-BE49-F238E27FC236}">
                      <a16:creationId xmlns:a16="http://schemas.microsoft.com/office/drawing/2014/main" id="{D014D631-5831-4E13-A8A1-ABACEF1134EC}"/>
                    </a:ext>
                  </a:extLst>
                </p:cNvPr>
                <p:cNvSpPr>
                  <a:spLocks noChangeArrowheads="1"/>
                </p:cNvSpPr>
                <p:nvPr/>
              </p:nvSpPr>
              <p:spPr bwMode="auto">
                <a:xfrm>
                  <a:off x="4409" y="2143"/>
                  <a:ext cx="35"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8">
                  <a:extLst>
                    <a:ext uri="{FF2B5EF4-FFF2-40B4-BE49-F238E27FC236}">
                      <a16:creationId xmlns:a16="http://schemas.microsoft.com/office/drawing/2014/main" id="{017E8683-7A0B-4CC9-B941-DB7BADC107D7}"/>
                    </a:ext>
                  </a:extLst>
                </p:cNvPr>
                <p:cNvSpPr>
                  <a:spLocks noChangeArrowheads="1"/>
                </p:cNvSpPr>
                <p:nvPr/>
              </p:nvSpPr>
              <p:spPr bwMode="auto">
                <a:xfrm>
                  <a:off x="4409" y="2102"/>
                  <a:ext cx="7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9">
                  <a:extLst>
                    <a:ext uri="{FF2B5EF4-FFF2-40B4-BE49-F238E27FC236}">
                      <a16:creationId xmlns:a16="http://schemas.microsoft.com/office/drawing/2014/main" id="{0CC9CD24-AFEA-4771-A714-1F63C1EE499F}"/>
                    </a:ext>
                  </a:extLst>
                </p:cNvPr>
                <p:cNvSpPr>
                  <a:spLocks noChangeArrowheads="1"/>
                </p:cNvSpPr>
                <p:nvPr/>
              </p:nvSpPr>
              <p:spPr bwMode="auto">
                <a:xfrm>
                  <a:off x="4409" y="2082"/>
                  <a:ext cx="3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8" name="Freeform 13">
                <a:extLst>
                  <a:ext uri="{FF2B5EF4-FFF2-40B4-BE49-F238E27FC236}">
                    <a16:creationId xmlns:a16="http://schemas.microsoft.com/office/drawing/2014/main" id="{53C2386A-D8A5-48D2-AF85-2C9B2DD8DC92}"/>
                  </a:ext>
                </a:extLst>
              </p:cNvPr>
              <p:cNvSpPr>
                <a:spLocks noEditPoints="1"/>
              </p:cNvSpPr>
              <p:nvPr/>
            </p:nvSpPr>
            <p:spPr bwMode="auto">
              <a:xfrm>
                <a:off x="8188325" y="2390775"/>
                <a:ext cx="249238" cy="242888"/>
              </a:xfrm>
              <a:custGeom>
                <a:avLst/>
                <a:gdLst>
                  <a:gd name="T0" fmla="*/ 394 w 416"/>
                  <a:gd name="T1" fmla="*/ 288 h 432"/>
                  <a:gd name="T2" fmla="*/ 400 w 416"/>
                  <a:gd name="T3" fmla="*/ 240 h 432"/>
                  <a:gd name="T4" fmla="*/ 272 w 416"/>
                  <a:gd name="T5" fmla="*/ 60 h 432"/>
                  <a:gd name="T6" fmla="*/ 208 w 416"/>
                  <a:gd name="T7" fmla="*/ 0 h 432"/>
                  <a:gd name="T8" fmla="*/ 145 w 416"/>
                  <a:gd name="T9" fmla="*/ 60 h 432"/>
                  <a:gd name="T10" fmla="*/ 16 w 416"/>
                  <a:gd name="T11" fmla="*/ 240 h 432"/>
                  <a:gd name="T12" fmla="*/ 23 w 416"/>
                  <a:gd name="T13" fmla="*/ 288 h 432"/>
                  <a:gd name="T14" fmla="*/ 0 w 416"/>
                  <a:gd name="T15" fmla="*/ 336 h 432"/>
                  <a:gd name="T16" fmla="*/ 64 w 416"/>
                  <a:gd name="T17" fmla="*/ 400 h 432"/>
                  <a:gd name="T18" fmla="*/ 93 w 416"/>
                  <a:gd name="T19" fmla="*/ 393 h 432"/>
                  <a:gd name="T20" fmla="*/ 208 w 416"/>
                  <a:gd name="T21" fmla="*/ 432 h 432"/>
                  <a:gd name="T22" fmla="*/ 324 w 416"/>
                  <a:gd name="T23" fmla="*/ 393 h 432"/>
                  <a:gd name="T24" fmla="*/ 352 w 416"/>
                  <a:gd name="T25" fmla="*/ 400 h 432"/>
                  <a:gd name="T26" fmla="*/ 416 w 416"/>
                  <a:gd name="T27" fmla="*/ 336 h 432"/>
                  <a:gd name="T28" fmla="*/ 394 w 416"/>
                  <a:gd name="T29" fmla="*/ 288 h 432"/>
                  <a:gd name="T30" fmla="*/ 208 w 416"/>
                  <a:gd name="T31" fmla="*/ 32 h 432"/>
                  <a:gd name="T32" fmla="*/ 240 w 416"/>
                  <a:gd name="T33" fmla="*/ 64 h 432"/>
                  <a:gd name="T34" fmla="*/ 208 w 416"/>
                  <a:gd name="T35" fmla="*/ 96 h 432"/>
                  <a:gd name="T36" fmla="*/ 176 w 416"/>
                  <a:gd name="T37" fmla="*/ 64 h 432"/>
                  <a:gd name="T38" fmla="*/ 208 w 416"/>
                  <a:gd name="T39" fmla="*/ 32 h 432"/>
                  <a:gd name="T40" fmla="*/ 32 w 416"/>
                  <a:gd name="T41" fmla="*/ 336 h 432"/>
                  <a:gd name="T42" fmla="*/ 64 w 416"/>
                  <a:gd name="T43" fmla="*/ 304 h 432"/>
                  <a:gd name="T44" fmla="*/ 96 w 416"/>
                  <a:gd name="T45" fmla="*/ 336 h 432"/>
                  <a:gd name="T46" fmla="*/ 64 w 416"/>
                  <a:gd name="T47" fmla="*/ 368 h 432"/>
                  <a:gd name="T48" fmla="*/ 32 w 416"/>
                  <a:gd name="T49" fmla="*/ 336 h 432"/>
                  <a:gd name="T50" fmla="*/ 118 w 416"/>
                  <a:gd name="T51" fmla="*/ 372 h 432"/>
                  <a:gd name="T52" fmla="*/ 128 w 416"/>
                  <a:gd name="T53" fmla="*/ 336 h 432"/>
                  <a:gd name="T54" fmla="*/ 64 w 416"/>
                  <a:gd name="T55" fmla="*/ 272 h 432"/>
                  <a:gd name="T56" fmla="*/ 52 w 416"/>
                  <a:gd name="T57" fmla="*/ 274 h 432"/>
                  <a:gd name="T58" fmla="*/ 48 w 416"/>
                  <a:gd name="T59" fmla="*/ 240 h 432"/>
                  <a:gd name="T60" fmla="*/ 151 w 416"/>
                  <a:gd name="T61" fmla="*/ 91 h 432"/>
                  <a:gd name="T62" fmla="*/ 208 w 416"/>
                  <a:gd name="T63" fmla="*/ 128 h 432"/>
                  <a:gd name="T64" fmla="*/ 266 w 416"/>
                  <a:gd name="T65" fmla="*/ 92 h 432"/>
                  <a:gd name="T66" fmla="*/ 368 w 416"/>
                  <a:gd name="T67" fmla="*/ 240 h 432"/>
                  <a:gd name="T68" fmla="*/ 365 w 416"/>
                  <a:gd name="T69" fmla="*/ 274 h 432"/>
                  <a:gd name="T70" fmla="*/ 352 w 416"/>
                  <a:gd name="T71" fmla="*/ 272 h 432"/>
                  <a:gd name="T72" fmla="*/ 288 w 416"/>
                  <a:gd name="T73" fmla="*/ 336 h 432"/>
                  <a:gd name="T74" fmla="*/ 299 w 416"/>
                  <a:gd name="T75" fmla="*/ 372 h 432"/>
                  <a:gd name="T76" fmla="*/ 208 w 416"/>
                  <a:gd name="T77" fmla="*/ 400 h 432"/>
                  <a:gd name="T78" fmla="*/ 118 w 416"/>
                  <a:gd name="T79" fmla="*/ 372 h 432"/>
                  <a:gd name="T80" fmla="*/ 352 w 416"/>
                  <a:gd name="T81" fmla="*/ 368 h 432"/>
                  <a:gd name="T82" fmla="*/ 320 w 416"/>
                  <a:gd name="T83" fmla="*/ 336 h 432"/>
                  <a:gd name="T84" fmla="*/ 352 w 416"/>
                  <a:gd name="T85" fmla="*/ 304 h 432"/>
                  <a:gd name="T86" fmla="*/ 384 w 416"/>
                  <a:gd name="T87" fmla="*/ 336 h 432"/>
                  <a:gd name="T88" fmla="*/ 352 w 416"/>
                  <a:gd name="T89" fmla="*/ 368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6" h="432">
                    <a:moveTo>
                      <a:pt x="394" y="288"/>
                    </a:moveTo>
                    <a:cubicBezTo>
                      <a:pt x="398" y="273"/>
                      <a:pt x="400" y="257"/>
                      <a:pt x="400" y="240"/>
                    </a:cubicBezTo>
                    <a:cubicBezTo>
                      <a:pt x="400" y="159"/>
                      <a:pt x="348" y="86"/>
                      <a:pt x="272" y="60"/>
                    </a:cubicBezTo>
                    <a:cubicBezTo>
                      <a:pt x="269" y="27"/>
                      <a:pt x="242" y="0"/>
                      <a:pt x="208" y="0"/>
                    </a:cubicBezTo>
                    <a:cubicBezTo>
                      <a:pt x="175" y="0"/>
                      <a:pt x="148" y="27"/>
                      <a:pt x="145" y="60"/>
                    </a:cubicBezTo>
                    <a:cubicBezTo>
                      <a:pt x="69" y="86"/>
                      <a:pt x="16" y="159"/>
                      <a:pt x="16" y="240"/>
                    </a:cubicBezTo>
                    <a:cubicBezTo>
                      <a:pt x="16" y="257"/>
                      <a:pt x="19" y="273"/>
                      <a:pt x="23" y="288"/>
                    </a:cubicBezTo>
                    <a:cubicBezTo>
                      <a:pt x="9" y="300"/>
                      <a:pt x="0" y="317"/>
                      <a:pt x="0" y="336"/>
                    </a:cubicBezTo>
                    <a:cubicBezTo>
                      <a:pt x="0" y="372"/>
                      <a:pt x="29" y="400"/>
                      <a:pt x="64" y="400"/>
                    </a:cubicBezTo>
                    <a:cubicBezTo>
                      <a:pt x="75" y="400"/>
                      <a:pt x="84" y="398"/>
                      <a:pt x="93" y="393"/>
                    </a:cubicBezTo>
                    <a:cubicBezTo>
                      <a:pt x="126" y="419"/>
                      <a:pt x="167" y="432"/>
                      <a:pt x="208" y="432"/>
                    </a:cubicBezTo>
                    <a:cubicBezTo>
                      <a:pt x="250" y="432"/>
                      <a:pt x="291" y="419"/>
                      <a:pt x="324" y="393"/>
                    </a:cubicBezTo>
                    <a:cubicBezTo>
                      <a:pt x="333" y="398"/>
                      <a:pt x="342" y="400"/>
                      <a:pt x="352" y="400"/>
                    </a:cubicBezTo>
                    <a:cubicBezTo>
                      <a:pt x="388" y="400"/>
                      <a:pt x="416" y="372"/>
                      <a:pt x="416" y="336"/>
                    </a:cubicBezTo>
                    <a:cubicBezTo>
                      <a:pt x="416" y="317"/>
                      <a:pt x="408" y="300"/>
                      <a:pt x="394" y="288"/>
                    </a:cubicBezTo>
                    <a:close/>
                    <a:moveTo>
                      <a:pt x="208" y="32"/>
                    </a:moveTo>
                    <a:cubicBezTo>
                      <a:pt x="226" y="32"/>
                      <a:pt x="240" y="47"/>
                      <a:pt x="240" y="64"/>
                    </a:cubicBezTo>
                    <a:cubicBezTo>
                      <a:pt x="240" y="82"/>
                      <a:pt x="226" y="96"/>
                      <a:pt x="208" y="96"/>
                    </a:cubicBezTo>
                    <a:cubicBezTo>
                      <a:pt x="191" y="96"/>
                      <a:pt x="176" y="82"/>
                      <a:pt x="176" y="64"/>
                    </a:cubicBezTo>
                    <a:cubicBezTo>
                      <a:pt x="176" y="47"/>
                      <a:pt x="191" y="32"/>
                      <a:pt x="208" y="32"/>
                    </a:cubicBezTo>
                    <a:close/>
                    <a:moveTo>
                      <a:pt x="32" y="336"/>
                    </a:moveTo>
                    <a:cubicBezTo>
                      <a:pt x="32" y="319"/>
                      <a:pt x="47" y="304"/>
                      <a:pt x="64" y="304"/>
                    </a:cubicBezTo>
                    <a:cubicBezTo>
                      <a:pt x="82" y="304"/>
                      <a:pt x="96" y="319"/>
                      <a:pt x="96" y="336"/>
                    </a:cubicBezTo>
                    <a:cubicBezTo>
                      <a:pt x="96" y="354"/>
                      <a:pt x="82" y="368"/>
                      <a:pt x="64" y="368"/>
                    </a:cubicBezTo>
                    <a:cubicBezTo>
                      <a:pt x="47" y="368"/>
                      <a:pt x="32" y="354"/>
                      <a:pt x="32" y="336"/>
                    </a:cubicBezTo>
                    <a:close/>
                    <a:moveTo>
                      <a:pt x="118" y="372"/>
                    </a:moveTo>
                    <a:cubicBezTo>
                      <a:pt x="124" y="362"/>
                      <a:pt x="128" y="350"/>
                      <a:pt x="128" y="336"/>
                    </a:cubicBezTo>
                    <a:cubicBezTo>
                      <a:pt x="128" y="301"/>
                      <a:pt x="100" y="272"/>
                      <a:pt x="64" y="272"/>
                    </a:cubicBezTo>
                    <a:cubicBezTo>
                      <a:pt x="60" y="272"/>
                      <a:pt x="56" y="273"/>
                      <a:pt x="52" y="274"/>
                    </a:cubicBezTo>
                    <a:cubicBezTo>
                      <a:pt x="50" y="263"/>
                      <a:pt x="48" y="252"/>
                      <a:pt x="48" y="240"/>
                    </a:cubicBezTo>
                    <a:cubicBezTo>
                      <a:pt x="48" y="174"/>
                      <a:pt x="90" y="115"/>
                      <a:pt x="151" y="91"/>
                    </a:cubicBezTo>
                    <a:cubicBezTo>
                      <a:pt x="161" y="113"/>
                      <a:pt x="183" y="128"/>
                      <a:pt x="208" y="128"/>
                    </a:cubicBezTo>
                    <a:cubicBezTo>
                      <a:pt x="234" y="128"/>
                      <a:pt x="256" y="113"/>
                      <a:pt x="266" y="92"/>
                    </a:cubicBezTo>
                    <a:cubicBezTo>
                      <a:pt x="327" y="115"/>
                      <a:pt x="368" y="174"/>
                      <a:pt x="368" y="240"/>
                    </a:cubicBezTo>
                    <a:cubicBezTo>
                      <a:pt x="368" y="252"/>
                      <a:pt x="367" y="263"/>
                      <a:pt x="365" y="274"/>
                    </a:cubicBezTo>
                    <a:cubicBezTo>
                      <a:pt x="361" y="273"/>
                      <a:pt x="357" y="272"/>
                      <a:pt x="352" y="272"/>
                    </a:cubicBezTo>
                    <a:cubicBezTo>
                      <a:pt x="317" y="272"/>
                      <a:pt x="288" y="301"/>
                      <a:pt x="288" y="336"/>
                    </a:cubicBezTo>
                    <a:cubicBezTo>
                      <a:pt x="288" y="350"/>
                      <a:pt x="292" y="362"/>
                      <a:pt x="299" y="372"/>
                    </a:cubicBezTo>
                    <a:cubicBezTo>
                      <a:pt x="273" y="390"/>
                      <a:pt x="241" y="400"/>
                      <a:pt x="208" y="400"/>
                    </a:cubicBezTo>
                    <a:cubicBezTo>
                      <a:pt x="176" y="400"/>
                      <a:pt x="144" y="390"/>
                      <a:pt x="118" y="372"/>
                    </a:cubicBezTo>
                    <a:close/>
                    <a:moveTo>
                      <a:pt x="352" y="368"/>
                    </a:moveTo>
                    <a:cubicBezTo>
                      <a:pt x="335" y="368"/>
                      <a:pt x="320" y="354"/>
                      <a:pt x="320" y="336"/>
                    </a:cubicBezTo>
                    <a:cubicBezTo>
                      <a:pt x="320" y="319"/>
                      <a:pt x="335" y="304"/>
                      <a:pt x="352" y="304"/>
                    </a:cubicBezTo>
                    <a:cubicBezTo>
                      <a:pt x="370" y="304"/>
                      <a:pt x="384" y="319"/>
                      <a:pt x="384" y="336"/>
                    </a:cubicBezTo>
                    <a:cubicBezTo>
                      <a:pt x="384" y="354"/>
                      <a:pt x="370" y="368"/>
                      <a:pt x="352" y="36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69" name="Group 16">
                <a:extLst>
                  <a:ext uri="{FF2B5EF4-FFF2-40B4-BE49-F238E27FC236}">
                    <a16:creationId xmlns:a16="http://schemas.microsoft.com/office/drawing/2014/main" id="{869D9AC7-CB58-42E5-BBA6-5118E14C83F2}"/>
                  </a:ext>
                </a:extLst>
              </p:cNvPr>
              <p:cNvGrpSpPr>
                <a:grpSpLocks noChangeAspect="1"/>
              </p:cNvGrpSpPr>
              <p:nvPr/>
            </p:nvGrpSpPr>
            <p:grpSpPr bwMode="auto">
              <a:xfrm>
                <a:off x="9175749" y="2946401"/>
                <a:ext cx="252412" cy="222250"/>
                <a:chOff x="5780" y="1856"/>
                <a:chExt cx="159" cy="140"/>
              </a:xfrm>
              <a:solidFill>
                <a:schemeClr val="bg2"/>
              </a:solidFill>
            </p:grpSpPr>
            <p:sp>
              <p:nvSpPr>
                <p:cNvPr id="192" name="Rectangle 17">
                  <a:extLst>
                    <a:ext uri="{FF2B5EF4-FFF2-40B4-BE49-F238E27FC236}">
                      <a16:creationId xmlns:a16="http://schemas.microsoft.com/office/drawing/2014/main" id="{AC36C255-D062-4D3F-B761-6795CFFBF788}"/>
                    </a:ext>
                  </a:extLst>
                </p:cNvPr>
                <p:cNvSpPr>
                  <a:spLocks noChangeArrowheads="1"/>
                </p:cNvSpPr>
                <p:nvPr/>
              </p:nvSpPr>
              <p:spPr bwMode="auto">
                <a:xfrm>
                  <a:off x="584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Rectangle 18">
                  <a:extLst>
                    <a:ext uri="{FF2B5EF4-FFF2-40B4-BE49-F238E27FC236}">
                      <a16:creationId xmlns:a16="http://schemas.microsoft.com/office/drawing/2014/main" id="{5429F941-79FF-43F8-B43F-4C1545291847}"/>
                    </a:ext>
                  </a:extLst>
                </p:cNvPr>
                <p:cNvSpPr>
                  <a:spLocks noChangeArrowheads="1"/>
                </p:cNvSpPr>
                <p:nvPr/>
              </p:nvSpPr>
              <p:spPr bwMode="auto">
                <a:xfrm>
                  <a:off x="584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Rectangle 19">
                  <a:extLst>
                    <a:ext uri="{FF2B5EF4-FFF2-40B4-BE49-F238E27FC236}">
                      <a16:creationId xmlns:a16="http://schemas.microsoft.com/office/drawing/2014/main" id="{878B5E7D-B04E-4435-BF85-E099EDFD753F}"/>
                    </a:ext>
                  </a:extLst>
                </p:cNvPr>
                <p:cNvSpPr>
                  <a:spLocks noChangeArrowheads="1"/>
                </p:cNvSpPr>
                <p:nvPr/>
              </p:nvSpPr>
              <p:spPr bwMode="auto">
                <a:xfrm>
                  <a:off x="584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Rectangle 20">
                  <a:extLst>
                    <a:ext uri="{FF2B5EF4-FFF2-40B4-BE49-F238E27FC236}">
                      <a16:creationId xmlns:a16="http://schemas.microsoft.com/office/drawing/2014/main" id="{A6CF4C85-6974-40EF-BB4D-4962EA4C1827}"/>
                    </a:ext>
                  </a:extLst>
                </p:cNvPr>
                <p:cNvSpPr>
                  <a:spLocks noChangeArrowheads="1"/>
                </p:cNvSpPr>
                <p:nvPr/>
              </p:nvSpPr>
              <p:spPr bwMode="auto">
                <a:xfrm>
                  <a:off x="581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Rectangle 21">
                  <a:extLst>
                    <a:ext uri="{FF2B5EF4-FFF2-40B4-BE49-F238E27FC236}">
                      <a16:creationId xmlns:a16="http://schemas.microsoft.com/office/drawing/2014/main" id="{3E8D454C-DA36-4394-A9F3-2B84A04EB8D5}"/>
                    </a:ext>
                  </a:extLst>
                </p:cNvPr>
                <p:cNvSpPr>
                  <a:spLocks noChangeArrowheads="1"/>
                </p:cNvSpPr>
                <p:nvPr/>
              </p:nvSpPr>
              <p:spPr bwMode="auto">
                <a:xfrm>
                  <a:off x="581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22">
                  <a:extLst>
                    <a:ext uri="{FF2B5EF4-FFF2-40B4-BE49-F238E27FC236}">
                      <a16:creationId xmlns:a16="http://schemas.microsoft.com/office/drawing/2014/main" id="{E3224D11-943E-4ADD-9F68-57C176419ECC}"/>
                    </a:ext>
                  </a:extLst>
                </p:cNvPr>
                <p:cNvSpPr>
                  <a:spLocks noChangeArrowheads="1"/>
                </p:cNvSpPr>
                <p:nvPr/>
              </p:nvSpPr>
              <p:spPr bwMode="auto">
                <a:xfrm>
                  <a:off x="581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23">
                  <a:extLst>
                    <a:ext uri="{FF2B5EF4-FFF2-40B4-BE49-F238E27FC236}">
                      <a16:creationId xmlns:a16="http://schemas.microsoft.com/office/drawing/2014/main" id="{9A2BA14B-30DA-4E94-BA9A-DC7D1AEEF948}"/>
                    </a:ext>
                  </a:extLst>
                </p:cNvPr>
                <p:cNvSpPr>
                  <a:spLocks noChangeArrowheads="1"/>
                </p:cNvSpPr>
                <p:nvPr/>
              </p:nvSpPr>
              <p:spPr bwMode="auto">
                <a:xfrm>
                  <a:off x="5869"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Rectangle 24">
                  <a:extLst>
                    <a:ext uri="{FF2B5EF4-FFF2-40B4-BE49-F238E27FC236}">
                      <a16:creationId xmlns:a16="http://schemas.microsoft.com/office/drawing/2014/main" id="{158D126C-A3F3-4145-A52E-B10F45A07B6C}"/>
                    </a:ext>
                  </a:extLst>
                </p:cNvPr>
                <p:cNvSpPr>
                  <a:spLocks noChangeArrowheads="1"/>
                </p:cNvSpPr>
                <p:nvPr/>
              </p:nvSpPr>
              <p:spPr bwMode="auto">
                <a:xfrm>
                  <a:off x="5840"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25">
                  <a:extLst>
                    <a:ext uri="{FF2B5EF4-FFF2-40B4-BE49-F238E27FC236}">
                      <a16:creationId xmlns:a16="http://schemas.microsoft.com/office/drawing/2014/main" id="{7A7ED631-FEDB-4EA4-8352-448C042BE00F}"/>
                    </a:ext>
                  </a:extLst>
                </p:cNvPr>
                <p:cNvSpPr>
                  <a:spLocks noChangeArrowheads="1"/>
                </p:cNvSpPr>
                <p:nvPr/>
              </p:nvSpPr>
              <p:spPr bwMode="auto">
                <a:xfrm>
                  <a:off x="589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26">
                  <a:extLst>
                    <a:ext uri="{FF2B5EF4-FFF2-40B4-BE49-F238E27FC236}">
                      <a16:creationId xmlns:a16="http://schemas.microsoft.com/office/drawing/2014/main" id="{A1E512AF-F10B-4616-A7FD-B40737133D87}"/>
                    </a:ext>
                  </a:extLst>
                </p:cNvPr>
                <p:cNvSpPr>
                  <a:spLocks noChangeArrowheads="1"/>
                </p:cNvSpPr>
                <p:nvPr/>
              </p:nvSpPr>
              <p:spPr bwMode="auto">
                <a:xfrm>
                  <a:off x="589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27">
                  <a:extLst>
                    <a:ext uri="{FF2B5EF4-FFF2-40B4-BE49-F238E27FC236}">
                      <a16:creationId xmlns:a16="http://schemas.microsoft.com/office/drawing/2014/main" id="{273B2855-5867-4A65-BAD0-20B25606FF11}"/>
                    </a:ext>
                  </a:extLst>
                </p:cNvPr>
                <p:cNvSpPr>
                  <a:spLocks noChangeArrowheads="1"/>
                </p:cNvSpPr>
                <p:nvPr/>
              </p:nvSpPr>
              <p:spPr bwMode="auto">
                <a:xfrm>
                  <a:off x="589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28">
                  <a:extLst>
                    <a:ext uri="{FF2B5EF4-FFF2-40B4-BE49-F238E27FC236}">
                      <a16:creationId xmlns:a16="http://schemas.microsoft.com/office/drawing/2014/main" id="{BB0B98E0-CB96-4B29-B8A1-915CFD5D1028}"/>
                    </a:ext>
                  </a:extLst>
                </p:cNvPr>
                <p:cNvSpPr>
                  <a:spLocks noChangeArrowheads="1"/>
                </p:cNvSpPr>
                <p:nvPr/>
              </p:nvSpPr>
              <p:spPr bwMode="auto">
                <a:xfrm>
                  <a:off x="586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Rectangle 29">
                  <a:extLst>
                    <a:ext uri="{FF2B5EF4-FFF2-40B4-BE49-F238E27FC236}">
                      <a16:creationId xmlns:a16="http://schemas.microsoft.com/office/drawing/2014/main" id="{C3D8E929-B481-4763-8B68-51782170697A}"/>
                    </a:ext>
                  </a:extLst>
                </p:cNvPr>
                <p:cNvSpPr>
                  <a:spLocks noChangeArrowheads="1"/>
                </p:cNvSpPr>
                <p:nvPr/>
              </p:nvSpPr>
              <p:spPr bwMode="auto">
                <a:xfrm>
                  <a:off x="586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Rectangle 30">
                  <a:extLst>
                    <a:ext uri="{FF2B5EF4-FFF2-40B4-BE49-F238E27FC236}">
                      <a16:creationId xmlns:a16="http://schemas.microsoft.com/office/drawing/2014/main" id="{1D053CC3-43E4-4E1D-98FC-0F6FEBD33321}"/>
                    </a:ext>
                  </a:extLst>
                </p:cNvPr>
                <p:cNvSpPr>
                  <a:spLocks noChangeArrowheads="1"/>
                </p:cNvSpPr>
                <p:nvPr/>
              </p:nvSpPr>
              <p:spPr bwMode="auto">
                <a:xfrm>
                  <a:off x="586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31">
                  <a:extLst>
                    <a:ext uri="{FF2B5EF4-FFF2-40B4-BE49-F238E27FC236}">
                      <a16:creationId xmlns:a16="http://schemas.microsoft.com/office/drawing/2014/main" id="{88FE82DD-B9B2-45FE-BE0E-678B57BE6B07}"/>
                    </a:ext>
                  </a:extLst>
                </p:cNvPr>
                <p:cNvSpPr>
                  <a:spLocks noEditPoints="1"/>
                </p:cNvSpPr>
                <p:nvPr/>
              </p:nvSpPr>
              <p:spPr bwMode="auto">
                <a:xfrm>
                  <a:off x="5780" y="1856"/>
                  <a:ext cx="159" cy="140"/>
                </a:xfrm>
                <a:custGeom>
                  <a:avLst/>
                  <a:gdLst>
                    <a:gd name="T0" fmla="*/ 129 w 159"/>
                    <a:gd name="T1" fmla="*/ 0 h 140"/>
                    <a:gd name="T2" fmla="*/ 119 w 159"/>
                    <a:gd name="T3" fmla="*/ 0 h 140"/>
                    <a:gd name="T4" fmla="*/ 119 w 159"/>
                    <a:gd name="T5" fmla="*/ 9 h 140"/>
                    <a:gd name="T6" fmla="*/ 40 w 159"/>
                    <a:gd name="T7" fmla="*/ 9 h 140"/>
                    <a:gd name="T8" fmla="*/ 40 w 159"/>
                    <a:gd name="T9" fmla="*/ 0 h 140"/>
                    <a:gd name="T10" fmla="*/ 30 w 159"/>
                    <a:gd name="T11" fmla="*/ 0 h 140"/>
                    <a:gd name="T12" fmla="*/ 30 w 159"/>
                    <a:gd name="T13" fmla="*/ 9 h 140"/>
                    <a:gd name="T14" fmla="*/ 0 w 159"/>
                    <a:gd name="T15" fmla="*/ 9 h 140"/>
                    <a:gd name="T16" fmla="*/ 0 w 159"/>
                    <a:gd name="T17" fmla="*/ 140 h 140"/>
                    <a:gd name="T18" fmla="*/ 159 w 159"/>
                    <a:gd name="T19" fmla="*/ 140 h 140"/>
                    <a:gd name="T20" fmla="*/ 159 w 159"/>
                    <a:gd name="T21" fmla="*/ 9 h 140"/>
                    <a:gd name="T22" fmla="*/ 129 w 159"/>
                    <a:gd name="T23" fmla="*/ 9 h 140"/>
                    <a:gd name="T24" fmla="*/ 129 w 159"/>
                    <a:gd name="T25" fmla="*/ 0 h 140"/>
                    <a:gd name="T26" fmla="*/ 149 w 159"/>
                    <a:gd name="T27" fmla="*/ 131 h 140"/>
                    <a:gd name="T28" fmla="*/ 10 w 159"/>
                    <a:gd name="T29" fmla="*/ 131 h 140"/>
                    <a:gd name="T30" fmla="*/ 10 w 159"/>
                    <a:gd name="T31" fmla="*/ 47 h 140"/>
                    <a:gd name="T32" fmla="*/ 149 w 159"/>
                    <a:gd name="T33" fmla="*/ 47 h 140"/>
                    <a:gd name="T34" fmla="*/ 149 w 159"/>
                    <a:gd name="T35" fmla="*/ 131 h 140"/>
                    <a:gd name="T36" fmla="*/ 149 w 159"/>
                    <a:gd name="T37" fmla="*/ 18 h 140"/>
                    <a:gd name="T38" fmla="*/ 149 w 159"/>
                    <a:gd name="T39" fmla="*/ 37 h 140"/>
                    <a:gd name="T40" fmla="*/ 10 w 159"/>
                    <a:gd name="T41" fmla="*/ 37 h 140"/>
                    <a:gd name="T42" fmla="*/ 10 w 159"/>
                    <a:gd name="T43" fmla="*/ 18 h 140"/>
                    <a:gd name="T44" fmla="*/ 30 w 159"/>
                    <a:gd name="T45" fmla="*/ 18 h 140"/>
                    <a:gd name="T46" fmla="*/ 30 w 159"/>
                    <a:gd name="T47" fmla="*/ 28 h 140"/>
                    <a:gd name="T48" fmla="*/ 40 w 159"/>
                    <a:gd name="T49" fmla="*/ 28 h 140"/>
                    <a:gd name="T50" fmla="*/ 40 w 159"/>
                    <a:gd name="T51" fmla="*/ 18 h 140"/>
                    <a:gd name="T52" fmla="*/ 119 w 159"/>
                    <a:gd name="T53" fmla="*/ 18 h 140"/>
                    <a:gd name="T54" fmla="*/ 119 w 159"/>
                    <a:gd name="T55" fmla="*/ 28 h 140"/>
                    <a:gd name="T56" fmla="*/ 129 w 159"/>
                    <a:gd name="T57" fmla="*/ 28 h 140"/>
                    <a:gd name="T58" fmla="*/ 129 w 159"/>
                    <a:gd name="T59" fmla="*/ 18 h 140"/>
                    <a:gd name="T60" fmla="*/ 149 w 159"/>
                    <a:gd name="T61" fmla="*/ 1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40">
                      <a:moveTo>
                        <a:pt x="129" y="0"/>
                      </a:moveTo>
                      <a:lnTo>
                        <a:pt x="119" y="0"/>
                      </a:lnTo>
                      <a:lnTo>
                        <a:pt x="119" y="9"/>
                      </a:lnTo>
                      <a:lnTo>
                        <a:pt x="40" y="9"/>
                      </a:lnTo>
                      <a:lnTo>
                        <a:pt x="40" y="0"/>
                      </a:lnTo>
                      <a:lnTo>
                        <a:pt x="30" y="0"/>
                      </a:lnTo>
                      <a:lnTo>
                        <a:pt x="30" y="9"/>
                      </a:lnTo>
                      <a:lnTo>
                        <a:pt x="0" y="9"/>
                      </a:lnTo>
                      <a:lnTo>
                        <a:pt x="0" y="140"/>
                      </a:lnTo>
                      <a:lnTo>
                        <a:pt x="159" y="140"/>
                      </a:lnTo>
                      <a:lnTo>
                        <a:pt x="159" y="9"/>
                      </a:lnTo>
                      <a:lnTo>
                        <a:pt x="129" y="9"/>
                      </a:lnTo>
                      <a:lnTo>
                        <a:pt x="129" y="0"/>
                      </a:lnTo>
                      <a:close/>
                      <a:moveTo>
                        <a:pt x="149" y="131"/>
                      </a:moveTo>
                      <a:lnTo>
                        <a:pt x="10" y="131"/>
                      </a:lnTo>
                      <a:lnTo>
                        <a:pt x="10" y="47"/>
                      </a:lnTo>
                      <a:lnTo>
                        <a:pt x="149" y="47"/>
                      </a:lnTo>
                      <a:lnTo>
                        <a:pt x="149" y="131"/>
                      </a:lnTo>
                      <a:close/>
                      <a:moveTo>
                        <a:pt x="149" y="18"/>
                      </a:moveTo>
                      <a:lnTo>
                        <a:pt x="149" y="37"/>
                      </a:lnTo>
                      <a:lnTo>
                        <a:pt x="10" y="37"/>
                      </a:lnTo>
                      <a:lnTo>
                        <a:pt x="10" y="18"/>
                      </a:lnTo>
                      <a:lnTo>
                        <a:pt x="30" y="18"/>
                      </a:lnTo>
                      <a:lnTo>
                        <a:pt x="30" y="28"/>
                      </a:lnTo>
                      <a:lnTo>
                        <a:pt x="40" y="28"/>
                      </a:lnTo>
                      <a:lnTo>
                        <a:pt x="40" y="18"/>
                      </a:lnTo>
                      <a:lnTo>
                        <a:pt x="119" y="18"/>
                      </a:lnTo>
                      <a:lnTo>
                        <a:pt x="119" y="28"/>
                      </a:lnTo>
                      <a:lnTo>
                        <a:pt x="129" y="28"/>
                      </a:lnTo>
                      <a:lnTo>
                        <a:pt x="129" y="18"/>
                      </a:lnTo>
                      <a:lnTo>
                        <a:pt x="1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0" name="Freeform 35">
                <a:extLst>
                  <a:ext uri="{FF2B5EF4-FFF2-40B4-BE49-F238E27FC236}">
                    <a16:creationId xmlns:a16="http://schemas.microsoft.com/office/drawing/2014/main" id="{23489B7F-94DD-41F5-B5C8-C3A8F3549A5A}"/>
                  </a:ext>
                </a:extLst>
              </p:cNvPr>
              <p:cNvSpPr>
                <a:spLocks noEditPoints="1"/>
              </p:cNvSpPr>
              <p:nvPr/>
            </p:nvSpPr>
            <p:spPr bwMode="auto">
              <a:xfrm>
                <a:off x="9945079" y="2338352"/>
                <a:ext cx="252412" cy="179388"/>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39">
                <a:extLst>
                  <a:ext uri="{FF2B5EF4-FFF2-40B4-BE49-F238E27FC236}">
                    <a16:creationId xmlns:a16="http://schemas.microsoft.com/office/drawing/2014/main" id="{1EB83A0F-E310-45A5-9435-C423AD052E83}"/>
                  </a:ext>
                </a:extLst>
              </p:cNvPr>
              <p:cNvSpPr>
                <a:spLocks noEditPoints="1"/>
              </p:cNvSpPr>
              <p:nvPr/>
            </p:nvSpPr>
            <p:spPr bwMode="auto">
              <a:xfrm>
                <a:off x="10734675" y="3295651"/>
                <a:ext cx="249238" cy="269875"/>
              </a:xfrm>
              <a:custGeom>
                <a:avLst/>
                <a:gdLst>
                  <a:gd name="T0" fmla="*/ 109 w 157"/>
                  <a:gd name="T1" fmla="*/ 32 h 170"/>
                  <a:gd name="T2" fmla="*/ 157 w 157"/>
                  <a:gd name="T3" fmla="*/ 78 h 170"/>
                  <a:gd name="T4" fmla="*/ 157 w 157"/>
                  <a:gd name="T5" fmla="*/ 170 h 170"/>
                  <a:gd name="T6" fmla="*/ 45 w 157"/>
                  <a:gd name="T7" fmla="*/ 170 h 170"/>
                  <a:gd name="T8" fmla="*/ 45 w 157"/>
                  <a:gd name="T9" fmla="*/ 138 h 170"/>
                  <a:gd name="T10" fmla="*/ 0 w 157"/>
                  <a:gd name="T11" fmla="*/ 138 h 170"/>
                  <a:gd name="T12" fmla="*/ 0 w 157"/>
                  <a:gd name="T13" fmla="*/ 0 h 170"/>
                  <a:gd name="T14" fmla="*/ 64 w 157"/>
                  <a:gd name="T15" fmla="*/ 0 h 170"/>
                  <a:gd name="T16" fmla="*/ 98 w 157"/>
                  <a:gd name="T17" fmla="*/ 32 h 170"/>
                  <a:gd name="T18" fmla="*/ 109 w 157"/>
                  <a:gd name="T19" fmla="*/ 32 h 170"/>
                  <a:gd name="T20" fmla="*/ 11 w 157"/>
                  <a:gd name="T21" fmla="*/ 127 h 170"/>
                  <a:gd name="T22" fmla="*/ 45 w 157"/>
                  <a:gd name="T23" fmla="*/ 127 h 170"/>
                  <a:gd name="T24" fmla="*/ 45 w 157"/>
                  <a:gd name="T25" fmla="*/ 32 h 170"/>
                  <a:gd name="T26" fmla="*/ 82 w 157"/>
                  <a:gd name="T27" fmla="*/ 32 h 170"/>
                  <a:gd name="T28" fmla="*/ 59 w 157"/>
                  <a:gd name="T29" fmla="*/ 11 h 170"/>
                  <a:gd name="T30" fmla="*/ 11 w 157"/>
                  <a:gd name="T31" fmla="*/ 11 h 170"/>
                  <a:gd name="T32" fmla="*/ 11 w 157"/>
                  <a:gd name="T33" fmla="*/ 127 h 170"/>
                  <a:gd name="T34" fmla="*/ 56 w 157"/>
                  <a:gd name="T35" fmla="*/ 159 h 170"/>
                  <a:gd name="T36" fmla="*/ 146 w 157"/>
                  <a:gd name="T37" fmla="*/ 159 h 170"/>
                  <a:gd name="T38" fmla="*/ 146 w 157"/>
                  <a:gd name="T39" fmla="*/ 85 h 170"/>
                  <a:gd name="T40" fmla="*/ 101 w 157"/>
                  <a:gd name="T41" fmla="*/ 85 h 170"/>
                  <a:gd name="T42" fmla="*/ 101 w 157"/>
                  <a:gd name="T43" fmla="*/ 43 h 170"/>
                  <a:gd name="T44" fmla="*/ 56 w 157"/>
                  <a:gd name="T45" fmla="*/ 43 h 170"/>
                  <a:gd name="T46" fmla="*/ 56 w 157"/>
                  <a:gd name="T47" fmla="*/ 159 h 170"/>
                  <a:gd name="T48" fmla="*/ 112 w 157"/>
                  <a:gd name="T49" fmla="*/ 50 h 170"/>
                  <a:gd name="T50" fmla="*/ 112 w 157"/>
                  <a:gd name="T51" fmla="*/ 74 h 170"/>
                  <a:gd name="T52" fmla="*/ 138 w 157"/>
                  <a:gd name="T53" fmla="*/ 74 h 170"/>
                  <a:gd name="T54" fmla="*/ 112 w 157"/>
                  <a:gd name="T55" fmla="*/ 5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7" h="170">
                    <a:moveTo>
                      <a:pt x="109" y="32"/>
                    </a:moveTo>
                    <a:lnTo>
                      <a:pt x="157" y="78"/>
                    </a:lnTo>
                    <a:lnTo>
                      <a:pt x="157" y="170"/>
                    </a:lnTo>
                    <a:lnTo>
                      <a:pt x="45" y="170"/>
                    </a:lnTo>
                    <a:lnTo>
                      <a:pt x="45" y="138"/>
                    </a:lnTo>
                    <a:lnTo>
                      <a:pt x="0" y="138"/>
                    </a:lnTo>
                    <a:lnTo>
                      <a:pt x="0" y="0"/>
                    </a:lnTo>
                    <a:lnTo>
                      <a:pt x="64" y="0"/>
                    </a:lnTo>
                    <a:lnTo>
                      <a:pt x="98" y="32"/>
                    </a:lnTo>
                    <a:lnTo>
                      <a:pt x="109" y="32"/>
                    </a:lnTo>
                    <a:close/>
                    <a:moveTo>
                      <a:pt x="11" y="127"/>
                    </a:moveTo>
                    <a:lnTo>
                      <a:pt x="45" y="127"/>
                    </a:lnTo>
                    <a:lnTo>
                      <a:pt x="45" y="32"/>
                    </a:lnTo>
                    <a:lnTo>
                      <a:pt x="82" y="32"/>
                    </a:lnTo>
                    <a:lnTo>
                      <a:pt x="59" y="11"/>
                    </a:lnTo>
                    <a:lnTo>
                      <a:pt x="11" y="11"/>
                    </a:lnTo>
                    <a:lnTo>
                      <a:pt x="11" y="127"/>
                    </a:lnTo>
                    <a:close/>
                    <a:moveTo>
                      <a:pt x="56" y="159"/>
                    </a:moveTo>
                    <a:lnTo>
                      <a:pt x="146" y="159"/>
                    </a:lnTo>
                    <a:lnTo>
                      <a:pt x="146" y="85"/>
                    </a:lnTo>
                    <a:lnTo>
                      <a:pt x="101" y="85"/>
                    </a:lnTo>
                    <a:lnTo>
                      <a:pt x="101" y="43"/>
                    </a:lnTo>
                    <a:lnTo>
                      <a:pt x="56" y="43"/>
                    </a:lnTo>
                    <a:lnTo>
                      <a:pt x="56" y="159"/>
                    </a:lnTo>
                    <a:close/>
                    <a:moveTo>
                      <a:pt x="112" y="50"/>
                    </a:moveTo>
                    <a:lnTo>
                      <a:pt x="112" y="74"/>
                    </a:lnTo>
                    <a:lnTo>
                      <a:pt x="138" y="74"/>
                    </a:lnTo>
                    <a:lnTo>
                      <a:pt x="112" y="5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43">
                <a:extLst>
                  <a:ext uri="{FF2B5EF4-FFF2-40B4-BE49-F238E27FC236}">
                    <a16:creationId xmlns:a16="http://schemas.microsoft.com/office/drawing/2014/main" id="{9E1A9B9A-F709-49A2-AB0F-C902BD8ECDDE}"/>
                  </a:ext>
                </a:extLst>
              </p:cNvPr>
              <p:cNvSpPr>
                <a:spLocks noEditPoints="1"/>
              </p:cNvSpPr>
              <p:nvPr/>
            </p:nvSpPr>
            <p:spPr bwMode="auto">
              <a:xfrm>
                <a:off x="9971088" y="4049713"/>
                <a:ext cx="252413" cy="185738"/>
              </a:xfrm>
              <a:custGeom>
                <a:avLst/>
                <a:gdLst>
                  <a:gd name="T0" fmla="*/ 139 w 159"/>
                  <a:gd name="T1" fmla="*/ 51 h 117"/>
                  <a:gd name="T2" fmla="*/ 139 w 159"/>
                  <a:gd name="T3" fmla="*/ 0 h 117"/>
                  <a:gd name="T4" fmla="*/ 20 w 159"/>
                  <a:gd name="T5" fmla="*/ 0 h 117"/>
                  <a:gd name="T6" fmla="*/ 20 w 159"/>
                  <a:gd name="T7" fmla="*/ 51 h 117"/>
                  <a:gd name="T8" fmla="*/ 0 w 159"/>
                  <a:gd name="T9" fmla="*/ 70 h 117"/>
                  <a:gd name="T10" fmla="*/ 0 w 159"/>
                  <a:gd name="T11" fmla="*/ 117 h 117"/>
                  <a:gd name="T12" fmla="*/ 159 w 159"/>
                  <a:gd name="T13" fmla="*/ 117 h 117"/>
                  <a:gd name="T14" fmla="*/ 159 w 159"/>
                  <a:gd name="T15" fmla="*/ 70 h 117"/>
                  <a:gd name="T16" fmla="*/ 139 w 159"/>
                  <a:gd name="T17" fmla="*/ 51 h 117"/>
                  <a:gd name="T18" fmla="*/ 130 w 159"/>
                  <a:gd name="T19" fmla="*/ 9 h 117"/>
                  <a:gd name="T20" fmla="*/ 80 w 159"/>
                  <a:gd name="T21" fmla="*/ 32 h 117"/>
                  <a:gd name="T22" fmla="*/ 30 w 159"/>
                  <a:gd name="T23" fmla="*/ 9 h 117"/>
                  <a:gd name="T24" fmla="*/ 130 w 159"/>
                  <a:gd name="T25" fmla="*/ 9 h 117"/>
                  <a:gd name="T26" fmla="*/ 80 w 159"/>
                  <a:gd name="T27" fmla="*/ 43 h 117"/>
                  <a:gd name="T28" fmla="*/ 129 w 159"/>
                  <a:gd name="T29" fmla="*/ 19 h 117"/>
                  <a:gd name="T30" fmla="*/ 129 w 159"/>
                  <a:gd name="T31" fmla="*/ 66 h 117"/>
                  <a:gd name="T32" fmla="*/ 30 w 159"/>
                  <a:gd name="T33" fmla="*/ 66 h 117"/>
                  <a:gd name="T34" fmla="*/ 30 w 159"/>
                  <a:gd name="T35" fmla="*/ 19 h 117"/>
                  <a:gd name="T36" fmla="*/ 80 w 159"/>
                  <a:gd name="T37" fmla="*/ 43 h 117"/>
                  <a:gd name="T38" fmla="*/ 149 w 159"/>
                  <a:gd name="T39" fmla="*/ 108 h 117"/>
                  <a:gd name="T40" fmla="*/ 10 w 159"/>
                  <a:gd name="T41" fmla="*/ 108 h 117"/>
                  <a:gd name="T42" fmla="*/ 10 w 159"/>
                  <a:gd name="T43" fmla="*/ 75 h 117"/>
                  <a:gd name="T44" fmla="*/ 149 w 159"/>
                  <a:gd name="T45" fmla="*/ 75 h 117"/>
                  <a:gd name="T46" fmla="*/ 149 w 159"/>
                  <a:gd name="T47" fmla="*/ 10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9" h="117">
                    <a:moveTo>
                      <a:pt x="139" y="51"/>
                    </a:moveTo>
                    <a:lnTo>
                      <a:pt x="139" y="0"/>
                    </a:lnTo>
                    <a:lnTo>
                      <a:pt x="20" y="0"/>
                    </a:lnTo>
                    <a:lnTo>
                      <a:pt x="20" y="51"/>
                    </a:lnTo>
                    <a:lnTo>
                      <a:pt x="0" y="70"/>
                    </a:lnTo>
                    <a:lnTo>
                      <a:pt x="0" y="117"/>
                    </a:lnTo>
                    <a:lnTo>
                      <a:pt x="159" y="117"/>
                    </a:lnTo>
                    <a:lnTo>
                      <a:pt x="159" y="70"/>
                    </a:lnTo>
                    <a:lnTo>
                      <a:pt x="139" y="51"/>
                    </a:lnTo>
                    <a:close/>
                    <a:moveTo>
                      <a:pt x="130" y="9"/>
                    </a:moveTo>
                    <a:lnTo>
                      <a:pt x="80" y="32"/>
                    </a:lnTo>
                    <a:lnTo>
                      <a:pt x="30" y="9"/>
                    </a:lnTo>
                    <a:lnTo>
                      <a:pt x="130" y="9"/>
                    </a:lnTo>
                    <a:close/>
                    <a:moveTo>
                      <a:pt x="80" y="43"/>
                    </a:moveTo>
                    <a:lnTo>
                      <a:pt x="129" y="19"/>
                    </a:lnTo>
                    <a:lnTo>
                      <a:pt x="129" y="66"/>
                    </a:lnTo>
                    <a:lnTo>
                      <a:pt x="30" y="66"/>
                    </a:lnTo>
                    <a:lnTo>
                      <a:pt x="30" y="19"/>
                    </a:lnTo>
                    <a:lnTo>
                      <a:pt x="80" y="43"/>
                    </a:lnTo>
                    <a:close/>
                    <a:moveTo>
                      <a:pt x="149" y="108"/>
                    </a:moveTo>
                    <a:lnTo>
                      <a:pt x="10" y="108"/>
                    </a:lnTo>
                    <a:lnTo>
                      <a:pt x="10" y="75"/>
                    </a:lnTo>
                    <a:lnTo>
                      <a:pt x="149" y="75"/>
                    </a:lnTo>
                    <a:lnTo>
                      <a:pt x="149" y="10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47">
                <a:extLst>
                  <a:ext uri="{FF2B5EF4-FFF2-40B4-BE49-F238E27FC236}">
                    <a16:creationId xmlns:a16="http://schemas.microsoft.com/office/drawing/2014/main" id="{29A7BA22-3C1D-4053-A281-C02981E048C6}"/>
                  </a:ext>
                </a:extLst>
              </p:cNvPr>
              <p:cNvSpPr>
                <a:spLocks noEditPoints="1"/>
              </p:cNvSpPr>
              <p:nvPr/>
            </p:nvSpPr>
            <p:spPr bwMode="auto">
              <a:xfrm>
                <a:off x="11318299" y="4192882"/>
                <a:ext cx="153987" cy="136081"/>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51">
                <a:extLst>
                  <a:ext uri="{FF2B5EF4-FFF2-40B4-BE49-F238E27FC236}">
                    <a16:creationId xmlns:a16="http://schemas.microsoft.com/office/drawing/2014/main" id="{9116C8B5-16CB-45FD-ACA9-A50B94D6A615}"/>
                  </a:ext>
                </a:extLst>
              </p:cNvPr>
              <p:cNvSpPr>
                <a:spLocks noEditPoints="1"/>
              </p:cNvSpPr>
              <p:nvPr/>
            </p:nvSpPr>
            <p:spPr bwMode="auto">
              <a:xfrm>
                <a:off x="11172249" y="4317851"/>
                <a:ext cx="252412" cy="177800"/>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55">
                <a:extLst>
                  <a:ext uri="{FF2B5EF4-FFF2-40B4-BE49-F238E27FC236}">
                    <a16:creationId xmlns:a16="http://schemas.microsoft.com/office/drawing/2014/main" id="{F1ACFCBF-7660-45AD-AD35-9170AE80E79D}"/>
                  </a:ext>
                </a:extLst>
              </p:cNvPr>
              <p:cNvSpPr>
                <a:spLocks noEditPoints="1"/>
              </p:cNvSpPr>
              <p:nvPr/>
            </p:nvSpPr>
            <p:spPr bwMode="auto">
              <a:xfrm>
                <a:off x="9383713" y="4897438"/>
                <a:ext cx="252413" cy="136525"/>
              </a:xfrm>
              <a:custGeom>
                <a:avLst/>
                <a:gdLst>
                  <a:gd name="T0" fmla="*/ 185 w 512"/>
                  <a:gd name="T1" fmla="*/ 174 h 288"/>
                  <a:gd name="T2" fmla="*/ 215 w 512"/>
                  <a:gd name="T3" fmla="*/ 194 h 288"/>
                  <a:gd name="T4" fmla="*/ 237 w 512"/>
                  <a:gd name="T5" fmla="*/ 221 h 288"/>
                  <a:gd name="T6" fmla="*/ 251 w 512"/>
                  <a:gd name="T7" fmla="*/ 253 h 288"/>
                  <a:gd name="T8" fmla="*/ 256 w 512"/>
                  <a:gd name="T9" fmla="*/ 288 h 288"/>
                  <a:gd name="T10" fmla="*/ 224 w 512"/>
                  <a:gd name="T11" fmla="*/ 288 h 288"/>
                  <a:gd name="T12" fmla="*/ 217 w 512"/>
                  <a:gd name="T13" fmla="*/ 251 h 288"/>
                  <a:gd name="T14" fmla="*/ 196 w 512"/>
                  <a:gd name="T15" fmla="*/ 221 h 288"/>
                  <a:gd name="T16" fmla="*/ 166 w 512"/>
                  <a:gd name="T17" fmla="*/ 200 h 288"/>
                  <a:gd name="T18" fmla="*/ 128 w 512"/>
                  <a:gd name="T19" fmla="*/ 192 h 288"/>
                  <a:gd name="T20" fmla="*/ 91 w 512"/>
                  <a:gd name="T21" fmla="*/ 200 h 288"/>
                  <a:gd name="T22" fmla="*/ 61 w 512"/>
                  <a:gd name="T23" fmla="*/ 221 h 288"/>
                  <a:gd name="T24" fmla="*/ 40 w 512"/>
                  <a:gd name="T25" fmla="*/ 251 h 288"/>
                  <a:gd name="T26" fmla="*/ 32 w 512"/>
                  <a:gd name="T27" fmla="*/ 288 h 288"/>
                  <a:gd name="T28" fmla="*/ 0 w 512"/>
                  <a:gd name="T29" fmla="*/ 288 h 288"/>
                  <a:gd name="T30" fmla="*/ 5 w 512"/>
                  <a:gd name="T31" fmla="*/ 253 h 288"/>
                  <a:gd name="T32" fmla="*/ 20 w 512"/>
                  <a:gd name="T33" fmla="*/ 221 h 288"/>
                  <a:gd name="T34" fmla="*/ 42 w 512"/>
                  <a:gd name="T35" fmla="*/ 194 h 288"/>
                  <a:gd name="T36" fmla="*/ 71 w 512"/>
                  <a:gd name="T37" fmla="*/ 174 h 288"/>
                  <a:gd name="T38" fmla="*/ 43 w 512"/>
                  <a:gd name="T39" fmla="*/ 140 h 288"/>
                  <a:gd name="T40" fmla="*/ 32 w 512"/>
                  <a:gd name="T41" fmla="*/ 96 h 288"/>
                  <a:gd name="T42" fmla="*/ 40 w 512"/>
                  <a:gd name="T43" fmla="*/ 59 h 288"/>
                  <a:gd name="T44" fmla="*/ 61 w 512"/>
                  <a:gd name="T45" fmla="*/ 29 h 288"/>
                  <a:gd name="T46" fmla="*/ 91 w 512"/>
                  <a:gd name="T47" fmla="*/ 8 h 288"/>
                  <a:gd name="T48" fmla="*/ 128 w 512"/>
                  <a:gd name="T49" fmla="*/ 0 h 288"/>
                  <a:gd name="T50" fmla="*/ 166 w 512"/>
                  <a:gd name="T51" fmla="*/ 8 h 288"/>
                  <a:gd name="T52" fmla="*/ 196 w 512"/>
                  <a:gd name="T53" fmla="*/ 29 h 288"/>
                  <a:gd name="T54" fmla="*/ 217 w 512"/>
                  <a:gd name="T55" fmla="*/ 59 h 288"/>
                  <a:gd name="T56" fmla="*/ 224 w 512"/>
                  <a:gd name="T57" fmla="*/ 96 h 288"/>
                  <a:gd name="T58" fmla="*/ 214 w 512"/>
                  <a:gd name="T59" fmla="*/ 140 h 288"/>
                  <a:gd name="T60" fmla="*/ 185 w 512"/>
                  <a:gd name="T61" fmla="*/ 174 h 288"/>
                  <a:gd name="T62" fmla="*/ 64 w 512"/>
                  <a:gd name="T63" fmla="*/ 96 h 288"/>
                  <a:gd name="T64" fmla="*/ 70 w 512"/>
                  <a:gd name="T65" fmla="*/ 121 h 288"/>
                  <a:gd name="T66" fmla="*/ 83 w 512"/>
                  <a:gd name="T67" fmla="*/ 142 h 288"/>
                  <a:gd name="T68" fmla="*/ 104 w 512"/>
                  <a:gd name="T69" fmla="*/ 155 h 288"/>
                  <a:gd name="T70" fmla="*/ 128 w 512"/>
                  <a:gd name="T71" fmla="*/ 160 h 288"/>
                  <a:gd name="T72" fmla="*/ 153 w 512"/>
                  <a:gd name="T73" fmla="*/ 155 h 288"/>
                  <a:gd name="T74" fmla="*/ 174 w 512"/>
                  <a:gd name="T75" fmla="*/ 142 h 288"/>
                  <a:gd name="T76" fmla="*/ 187 w 512"/>
                  <a:gd name="T77" fmla="*/ 121 h 288"/>
                  <a:gd name="T78" fmla="*/ 192 w 512"/>
                  <a:gd name="T79" fmla="*/ 96 h 288"/>
                  <a:gd name="T80" fmla="*/ 187 w 512"/>
                  <a:gd name="T81" fmla="*/ 72 h 288"/>
                  <a:gd name="T82" fmla="*/ 174 w 512"/>
                  <a:gd name="T83" fmla="*/ 51 h 288"/>
                  <a:gd name="T84" fmla="*/ 153 w 512"/>
                  <a:gd name="T85" fmla="*/ 38 h 288"/>
                  <a:gd name="T86" fmla="*/ 128 w 512"/>
                  <a:gd name="T87" fmla="*/ 32 h 288"/>
                  <a:gd name="T88" fmla="*/ 104 w 512"/>
                  <a:gd name="T89" fmla="*/ 38 h 288"/>
                  <a:gd name="T90" fmla="*/ 83 w 512"/>
                  <a:gd name="T91" fmla="*/ 51 h 288"/>
                  <a:gd name="T92" fmla="*/ 70 w 512"/>
                  <a:gd name="T93" fmla="*/ 72 h 288"/>
                  <a:gd name="T94" fmla="*/ 64 w 512"/>
                  <a:gd name="T95" fmla="*/ 96 h 288"/>
                  <a:gd name="T96" fmla="*/ 512 w 512"/>
                  <a:gd name="T97" fmla="*/ 0 h 288"/>
                  <a:gd name="T98" fmla="*/ 512 w 512"/>
                  <a:gd name="T99" fmla="*/ 32 h 288"/>
                  <a:gd name="T100" fmla="*/ 288 w 512"/>
                  <a:gd name="T101" fmla="*/ 32 h 288"/>
                  <a:gd name="T102" fmla="*/ 288 w 512"/>
                  <a:gd name="T103" fmla="*/ 0 h 288"/>
                  <a:gd name="T104" fmla="*/ 512 w 512"/>
                  <a:gd name="T105" fmla="*/ 0 h 288"/>
                  <a:gd name="T106" fmla="*/ 288 w 512"/>
                  <a:gd name="T107" fmla="*/ 128 h 288"/>
                  <a:gd name="T108" fmla="*/ 512 w 512"/>
                  <a:gd name="T109" fmla="*/ 128 h 288"/>
                  <a:gd name="T110" fmla="*/ 512 w 512"/>
                  <a:gd name="T111" fmla="*/ 160 h 288"/>
                  <a:gd name="T112" fmla="*/ 288 w 512"/>
                  <a:gd name="T113" fmla="*/ 160 h 288"/>
                  <a:gd name="T114" fmla="*/ 288 w 512"/>
                  <a:gd name="T115" fmla="*/ 128 h 288"/>
                  <a:gd name="T116" fmla="*/ 288 w 512"/>
                  <a:gd name="T117" fmla="*/ 256 h 288"/>
                  <a:gd name="T118" fmla="*/ 512 w 512"/>
                  <a:gd name="T119" fmla="*/ 256 h 288"/>
                  <a:gd name="T120" fmla="*/ 512 w 512"/>
                  <a:gd name="T121" fmla="*/ 288 h 288"/>
                  <a:gd name="T122" fmla="*/ 288 w 512"/>
                  <a:gd name="T123" fmla="*/ 288 h 288"/>
                  <a:gd name="T124" fmla="*/ 288 w 512"/>
                  <a:gd name="T125" fmla="*/ 25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2" h="288">
                    <a:moveTo>
                      <a:pt x="185" y="174"/>
                    </a:moveTo>
                    <a:cubicBezTo>
                      <a:pt x="196" y="179"/>
                      <a:pt x="206" y="186"/>
                      <a:pt x="215" y="194"/>
                    </a:cubicBezTo>
                    <a:cubicBezTo>
                      <a:pt x="224" y="202"/>
                      <a:pt x="231" y="211"/>
                      <a:pt x="237" y="221"/>
                    </a:cubicBezTo>
                    <a:cubicBezTo>
                      <a:pt x="243" y="231"/>
                      <a:pt x="248" y="242"/>
                      <a:pt x="251" y="253"/>
                    </a:cubicBezTo>
                    <a:cubicBezTo>
                      <a:pt x="255" y="265"/>
                      <a:pt x="256" y="276"/>
                      <a:pt x="256" y="288"/>
                    </a:cubicBezTo>
                    <a:lnTo>
                      <a:pt x="224" y="288"/>
                    </a:lnTo>
                    <a:cubicBezTo>
                      <a:pt x="224" y="275"/>
                      <a:pt x="222" y="263"/>
                      <a:pt x="217" y="251"/>
                    </a:cubicBezTo>
                    <a:cubicBezTo>
                      <a:pt x="212" y="240"/>
                      <a:pt x="205" y="229"/>
                      <a:pt x="196" y="221"/>
                    </a:cubicBezTo>
                    <a:cubicBezTo>
                      <a:pt x="188" y="212"/>
                      <a:pt x="177" y="205"/>
                      <a:pt x="166" y="200"/>
                    </a:cubicBezTo>
                    <a:cubicBezTo>
                      <a:pt x="154" y="195"/>
                      <a:pt x="142" y="192"/>
                      <a:pt x="128" y="192"/>
                    </a:cubicBezTo>
                    <a:cubicBezTo>
                      <a:pt x="115" y="192"/>
                      <a:pt x="103" y="195"/>
                      <a:pt x="91" y="200"/>
                    </a:cubicBezTo>
                    <a:cubicBezTo>
                      <a:pt x="80" y="205"/>
                      <a:pt x="69" y="212"/>
                      <a:pt x="61" y="221"/>
                    </a:cubicBezTo>
                    <a:cubicBezTo>
                      <a:pt x="52" y="229"/>
                      <a:pt x="45" y="240"/>
                      <a:pt x="40" y="251"/>
                    </a:cubicBezTo>
                    <a:cubicBezTo>
                      <a:pt x="35" y="263"/>
                      <a:pt x="32" y="275"/>
                      <a:pt x="32" y="288"/>
                    </a:cubicBezTo>
                    <a:lnTo>
                      <a:pt x="0" y="288"/>
                    </a:lnTo>
                    <a:cubicBezTo>
                      <a:pt x="0" y="276"/>
                      <a:pt x="2" y="265"/>
                      <a:pt x="5" y="253"/>
                    </a:cubicBezTo>
                    <a:cubicBezTo>
                      <a:pt x="9" y="242"/>
                      <a:pt x="14" y="231"/>
                      <a:pt x="20" y="221"/>
                    </a:cubicBezTo>
                    <a:cubicBezTo>
                      <a:pt x="26" y="211"/>
                      <a:pt x="33" y="202"/>
                      <a:pt x="42" y="194"/>
                    </a:cubicBezTo>
                    <a:cubicBezTo>
                      <a:pt x="51" y="186"/>
                      <a:pt x="61" y="179"/>
                      <a:pt x="71" y="174"/>
                    </a:cubicBezTo>
                    <a:cubicBezTo>
                      <a:pt x="59" y="165"/>
                      <a:pt x="50" y="153"/>
                      <a:pt x="43" y="140"/>
                    </a:cubicBezTo>
                    <a:cubicBezTo>
                      <a:pt x="36" y="126"/>
                      <a:pt x="32" y="112"/>
                      <a:pt x="32" y="96"/>
                    </a:cubicBezTo>
                    <a:cubicBezTo>
                      <a:pt x="32" y="83"/>
                      <a:pt x="35" y="71"/>
                      <a:pt x="40" y="59"/>
                    </a:cubicBezTo>
                    <a:cubicBezTo>
                      <a:pt x="45" y="48"/>
                      <a:pt x="52" y="37"/>
                      <a:pt x="61" y="29"/>
                    </a:cubicBezTo>
                    <a:cubicBezTo>
                      <a:pt x="69" y="20"/>
                      <a:pt x="80" y="13"/>
                      <a:pt x="91" y="8"/>
                    </a:cubicBezTo>
                    <a:cubicBezTo>
                      <a:pt x="103" y="3"/>
                      <a:pt x="115" y="0"/>
                      <a:pt x="128" y="0"/>
                    </a:cubicBezTo>
                    <a:cubicBezTo>
                      <a:pt x="142" y="0"/>
                      <a:pt x="154" y="3"/>
                      <a:pt x="166" y="8"/>
                    </a:cubicBezTo>
                    <a:cubicBezTo>
                      <a:pt x="177" y="13"/>
                      <a:pt x="188" y="20"/>
                      <a:pt x="196" y="29"/>
                    </a:cubicBezTo>
                    <a:cubicBezTo>
                      <a:pt x="205" y="37"/>
                      <a:pt x="212" y="48"/>
                      <a:pt x="217" y="59"/>
                    </a:cubicBezTo>
                    <a:cubicBezTo>
                      <a:pt x="222" y="71"/>
                      <a:pt x="224" y="83"/>
                      <a:pt x="224" y="96"/>
                    </a:cubicBezTo>
                    <a:cubicBezTo>
                      <a:pt x="224" y="112"/>
                      <a:pt x="221" y="126"/>
                      <a:pt x="214" y="140"/>
                    </a:cubicBezTo>
                    <a:cubicBezTo>
                      <a:pt x="207" y="153"/>
                      <a:pt x="198" y="165"/>
                      <a:pt x="185" y="174"/>
                    </a:cubicBezTo>
                    <a:close/>
                    <a:moveTo>
                      <a:pt x="64" y="96"/>
                    </a:moveTo>
                    <a:cubicBezTo>
                      <a:pt x="64" y="105"/>
                      <a:pt x="66" y="114"/>
                      <a:pt x="70" y="121"/>
                    </a:cubicBezTo>
                    <a:cubicBezTo>
                      <a:pt x="73" y="129"/>
                      <a:pt x="78" y="136"/>
                      <a:pt x="83" y="142"/>
                    </a:cubicBezTo>
                    <a:cubicBezTo>
                      <a:pt x="89" y="147"/>
                      <a:pt x="96" y="152"/>
                      <a:pt x="104" y="155"/>
                    </a:cubicBezTo>
                    <a:cubicBezTo>
                      <a:pt x="111" y="159"/>
                      <a:pt x="120" y="160"/>
                      <a:pt x="128" y="160"/>
                    </a:cubicBezTo>
                    <a:cubicBezTo>
                      <a:pt x="137" y="160"/>
                      <a:pt x="145" y="159"/>
                      <a:pt x="153" y="155"/>
                    </a:cubicBezTo>
                    <a:cubicBezTo>
                      <a:pt x="161" y="152"/>
                      <a:pt x="168" y="147"/>
                      <a:pt x="174" y="142"/>
                    </a:cubicBezTo>
                    <a:cubicBezTo>
                      <a:pt x="179" y="136"/>
                      <a:pt x="184" y="129"/>
                      <a:pt x="187" y="121"/>
                    </a:cubicBezTo>
                    <a:cubicBezTo>
                      <a:pt x="191" y="114"/>
                      <a:pt x="192" y="105"/>
                      <a:pt x="192" y="96"/>
                    </a:cubicBezTo>
                    <a:cubicBezTo>
                      <a:pt x="192" y="88"/>
                      <a:pt x="191" y="80"/>
                      <a:pt x="187" y="72"/>
                    </a:cubicBezTo>
                    <a:cubicBezTo>
                      <a:pt x="184" y="64"/>
                      <a:pt x="179" y="57"/>
                      <a:pt x="174" y="51"/>
                    </a:cubicBezTo>
                    <a:cubicBezTo>
                      <a:pt x="168" y="46"/>
                      <a:pt x="161" y="41"/>
                      <a:pt x="153" y="38"/>
                    </a:cubicBezTo>
                    <a:cubicBezTo>
                      <a:pt x="145" y="34"/>
                      <a:pt x="137" y="32"/>
                      <a:pt x="128" y="32"/>
                    </a:cubicBezTo>
                    <a:cubicBezTo>
                      <a:pt x="120" y="32"/>
                      <a:pt x="111" y="34"/>
                      <a:pt x="104" y="38"/>
                    </a:cubicBezTo>
                    <a:cubicBezTo>
                      <a:pt x="96" y="41"/>
                      <a:pt x="89" y="46"/>
                      <a:pt x="83" y="51"/>
                    </a:cubicBezTo>
                    <a:cubicBezTo>
                      <a:pt x="78" y="57"/>
                      <a:pt x="73" y="64"/>
                      <a:pt x="70" y="72"/>
                    </a:cubicBezTo>
                    <a:cubicBezTo>
                      <a:pt x="66" y="80"/>
                      <a:pt x="64" y="88"/>
                      <a:pt x="64" y="96"/>
                    </a:cubicBezTo>
                    <a:close/>
                    <a:moveTo>
                      <a:pt x="512" y="0"/>
                    </a:moveTo>
                    <a:lnTo>
                      <a:pt x="512" y="32"/>
                    </a:lnTo>
                    <a:lnTo>
                      <a:pt x="288" y="32"/>
                    </a:lnTo>
                    <a:lnTo>
                      <a:pt x="288" y="0"/>
                    </a:lnTo>
                    <a:lnTo>
                      <a:pt x="512" y="0"/>
                    </a:lnTo>
                    <a:close/>
                    <a:moveTo>
                      <a:pt x="288" y="128"/>
                    </a:moveTo>
                    <a:lnTo>
                      <a:pt x="512" y="128"/>
                    </a:lnTo>
                    <a:lnTo>
                      <a:pt x="512" y="160"/>
                    </a:lnTo>
                    <a:lnTo>
                      <a:pt x="288" y="160"/>
                    </a:lnTo>
                    <a:lnTo>
                      <a:pt x="288" y="128"/>
                    </a:lnTo>
                    <a:close/>
                    <a:moveTo>
                      <a:pt x="288" y="256"/>
                    </a:moveTo>
                    <a:lnTo>
                      <a:pt x="512" y="256"/>
                    </a:lnTo>
                    <a:lnTo>
                      <a:pt x="512" y="288"/>
                    </a:lnTo>
                    <a:lnTo>
                      <a:pt x="288" y="288"/>
                    </a:lnTo>
                    <a:lnTo>
                      <a:pt x="288"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59">
                <a:extLst>
                  <a:ext uri="{FF2B5EF4-FFF2-40B4-BE49-F238E27FC236}">
                    <a16:creationId xmlns:a16="http://schemas.microsoft.com/office/drawing/2014/main" id="{196ADFCB-CA9E-42F3-9030-59DD74E416F3}"/>
                  </a:ext>
                </a:extLst>
              </p:cNvPr>
              <p:cNvSpPr>
                <a:spLocks noEditPoints="1"/>
              </p:cNvSpPr>
              <p:nvPr/>
            </p:nvSpPr>
            <p:spPr bwMode="auto">
              <a:xfrm>
                <a:off x="8093075" y="4203700"/>
                <a:ext cx="249238" cy="236537"/>
              </a:xfrm>
              <a:custGeom>
                <a:avLst/>
                <a:gdLst>
                  <a:gd name="T0" fmla="*/ 448 w 448"/>
                  <a:gd name="T1" fmla="*/ 0 h 448"/>
                  <a:gd name="T2" fmla="*/ 448 w 448"/>
                  <a:gd name="T3" fmla="*/ 448 h 448"/>
                  <a:gd name="T4" fmla="*/ 352 w 448"/>
                  <a:gd name="T5" fmla="*/ 448 h 448"/>
                  <a:gd name="T6" fmla="*/ 343 w 448"/>
                  <a:gd name="T7" fmla="*/ 398 h 448"/>
                  <a:gd name="T8" fmla="*/ 316 w 448"/>
                  <a:gd name="T9" fmla="*/ 357 h 448"/>
                  <a:gd name="T10" fmla="*/ 275 w 448"/>
                  <a:gd name="T11" fmla="*/ 330 h 448"/>
                  <a:gd name="T12" fmla="*/ 224 w 448"/>
                  <a:gd name="T13" fmla="*/ 320 h 448"/>
                  <a:gd name="T14" fmla="*/ 174 w 448"/>
                  <a:gd name="T15" fmla="*/ 330 h 448"/>
                  <a:gd name="T16" fmla="*/ 134 w 448"/>
                  <a:gd name="T17" fmla="*/ 358 h 448"/>
                  <a:gd name="T18" fmla="*/ 106 w 448"/>
                  <a:gd name="T19" fmla="*/ 398 h 448"/>
                  <a:gd name="T20" fmla="*/ 96 w 448"/>
                  <a:gd name="T21" fmla="*/ 448 h 448"/>
                  <a:gd name="T22" fmla="*/ 0 w 448"/>
                  <a:gd name="T23" fmla="*/ 448 h 448"/>
                  <a:gd name="T24" fmla="*/ 0 w 448"/>
                  <a:gd name="T25" fmla="*/ 0 h 448"/>
                  <a:gd name="T26" fmla="*/ 448 w 448"/>
                  <a:gd name="T27" fmla="*/ 0 h 448"/>
                  <a:gd name="T28" fmla="*/ 416 w 448"/>
                  <a:gd name="T29" fmla="*/ 32 h 448"/>
                  <a:gd name="T30" fmla="*/ 32 w 448"/>
                  <a:gd name="T31" fmla="*/ 32 h 448"/>
                  <a:gd name="T32" fmla="*/ 32 w 448"/>
                  <a:gd name="T33" fmla="*/ 416 h 448"/>
                  <a:gd name="T34" fmla="*/ 67 w 448"/>
                  <a:gd name="T35" fmla="*/ 416 h 448"/>
                  <a:gd name="T36" fmla="*/ 79 w 448"/>
                  <a:gd name="T37" fmla="*/ 380 h 448"/>
                  <a:gd name="T38" fmla="*/ 99 w 448"/>
                  <a:gd name="T39" fmla="*/ 348 h 448"/>
                  <a:gd name="T40" fmla="*/ 126 w 448"/>
                  <a:gd name="T41" fmla="*/ 322 h 448"/>
                  <a:gd name="T42" fmla="*/ 159 w 448"/>
                  <a:gd name="T43" fmla="*/ 302 h 448"/>
                  <a:gd name="T44" fmla="*/ 133 w 448"/>
                  <a:gd name="T45" fmla="*/ 282 h 448"/>
                  <a:gd name="T46" fmla="*/ 113 w 448"/>
                  <a:gd name="T47" fmla="*/ 256 h 448"/>
                  <a:gd name="T48" fmla="*/ 101 w 448"/>
                  <a:gd name="T49" fmla="*/ 225 h 448"/>
                  <a:gd name="T50" fmla="*/ 96 w 448"/>
                  <a:gd name="T51" fmla="*/ 192 h 448"/>
                  <a:gd name="T52" fmla="*/ 106 w 448"/>
                  <a:gd name="T53" fmla="*/ 143 h 448"/>
                  <a:gd name="T54" fmla="*/ 134 w 448"/>
                  <a:gd name="T55" fmla="*/ 102 h 448"/>
                  <a:gd name="T56" fmla="*/ 175 w 448"/>
                  <a:gd name="T57" fmla="*/ 74 h 448"/>
                  <a:gd name="T58" fmla="*/ 224 w 448"/>
                  <a:gd name="T59" fmla="*/ 64 h 448"/>
                  <a:gd name="T60" fmla="*/ 274 w 448"/>
                  <a:gd name="T61" fmla="*/ 74 h 448"/>
                  <a:gd name="T62" fmla="*/ 315 w 448"/>
                  <a:gd name="T63" fmla="*/ 102 h 448"/>
                  <a:gd name="T64" fmla="*/ 342 w 448"/>
                  <a:gd name="T65" fmla="*/ 143 h 448"/>
                  <a:gd name="T66" fmla="*/ 352 w 448"/>
                  <a:gd name="T67" fmla="*/ 192 h 448"/>
                  <a:gd name="T68" fmla="*/ 348 w 448"/>
                  <a:gd name="T69" fmla="*/ 225 h 448"/>
                  <a:gd name="T70" fmla="*/ 336 w 448"/>
                  <a:gd name="T71" fmla="*/ 255 h 448"/>
                  <a:gd name="T72" fmla="*/ 316 w 448"/>
                  <a:gd name="T73" fmla="*/ 281 h 448"/>
                  <a:gd name="T74" fmla="*/ 291 w 448"/>
                  <a:gd name="T75" fmla="*/ 302 h 448"/>
                  <a:gd name="T76" fmla="*/ 323 w 448"/>
                  <a:gd name="T77" fmla="*/ 322 h 448"/>
                  <a:gd name="T78" fmla="*/ 350 w 448"/>
                  <a:gd name="T79" fmla="*/ 348 h 448"/>
                  <a:gd name="T80" fmla="*/ 370 w 448"/>
                  <a:gd name="T81" fmla="*/ 380 h 448"/>
                  <a:gd name="T82" fmla="*/ 381 w 448"/>
                  <a:gd name="T83" fmla="*/ 416 h 448"/>
                  <a:gd name="T84" fmla="*/ 416 w 448"/>
                  <a:gd name="T85" fmla="*/ 416 h 448"/>
                  <a:gd name="T86" fmla="*/ 416 w 448"/>
                  <a:gd name="T87" fmla="*/ 32 h 448"/>
                  <a:gd name="T88" fmla="*/ 224 w 448"/>
                  <a:gd name="T89" fmla="*/ 288 h 448"/>
                  <a:gd name="T90" fmla="*/ 262 w 448"/>
                  <a:gd name="T91" fmla="*/ 281 h 448"/>
                  <a:gd name="T92" fmla="*/ 292 w 448"/>
                  <a:gd name="T93" fmla="*/ 260 h 448"/>
                  <a:gd name="T94" fmla="*/ 313 w 448"/>
                  <a:gd name="T95" fmla="*/ 230 h 448"/>
                  <a:gd name="T96" fmla="*/ 320 w 448"/>
                  <a:gd name="T97" fmla="*/ 192 h 448"/>
                  <a:gd name="T98" fmla="*/ 313 w 448"/>
                  <a:gd name="T99" fmla="*/ 155 h 448"/>
                  <a:gd name="T100" fmla="*/ 292 w 448"/>
                  <a:gd name="T101" fmla="*/ 125 h 448"/>
                  <a:gd name="T102" fmla="*/ 262 w 448"/>
                  <a:gd name="T103" fmla="*/ 104 h 448"/>
                  <a:gd name="T104" fmla="*/ 224 w 448"/>
                  <a:gd name="T105" fmla="*/ 96 h 448"/>
                  <a:gd name="T106" fmla="*/ 187 w 448"/>
                  <a:gd name="T107" fmla="*/ 104 h 448"/>
                  <a:gd name="T108" fmla="*/ 157 w 448"/>
                  <a:gd name="T109" fmla="*/ 125 h 448"/>
                  <a:gd name="T110" fmla="*/ 136 w 448"/>
                  <a:gd name="T111" fmla="*/ 155 h 448"/>
                  <a:gd name="T112" fmla="*/ 128 w 448"/>
                  <a:gd name="T113" fmla="*/ 192 h 448"/>
                  <a:gd name="T114" fmla="*/ 136 w 448"/>
                  <a:gd name="T115" fmla="*/ 230 h 448"/>
                  <a:gd name="T116" fmla="*/ 157 w 448"/>
                  <a:gd name="T117" fmla="*/ 260 h 448"/>
                  <a:gd name="T118" fmla="*/ 187 w 448"/>
                  <a:gd name="T119" fmla="*/ 281 h 448"/>
                  <a:gd name="T120" fmla="*/ 224 w 448"/>
                  <a:gd name="T121" fmla="*/ 28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48" h="448">
                    <a:moveTo>
                      <a:pt x="448" y="0"/>
                    </a:moveTo>
                    <a:lnTo>
                      <a:pt x="448" y="448"/>
                    </a:lnTo>
                    <a:lnTo>
                      <a:pt x="352" y="448"/>
                    </a:lnTo>
                    <a:cubicBezTo>
                      <a:pt x="352" y="430"/>
                      <a:pt x="349" y="413"/>
                      <a:pt x="343" y="398"/>
                    </a:cubicBezTo>
                    <a:cubicBezTo>
                      <a:pt x="336" y="382"/>
                      <a:pt x="327" y="369"/>
                      <a:pt x="316" y="357"/>
                    </a:cubicBezTo>
                    <a:cubicBezTo>
                      <a:pt x="304" y="346"/>
                      <a:pt x="291" y="337"/>
                      <a:pt x="275" y="330"/>
                    </a:cubicBezTo>
                    <a:cubicBezTo>
                      <a:pt x="260" y="324"/>
                      <a:pt x="243" y="320"/>
                      <a:pt x="224" y="320"/>
                    </a:cubicBezTo>
                    <a:cubicBezTo>
                      <a:pt x="207" y="320"/>
                      <a:pt x="190" y="324"/>
                      <a:pt x="174" y="330"/>
                    </a:cubicBezTo>
                    <a:cubicBezTo>
                      <a:pt x="159" y="337"/>
                      <a:pt x="145" y="346"/>
                      <a:pt x="134" y="358"/>
                    </a:cubicBezTo>
                    <a:cubicBezTo>
                      <a:pt x="122" y="369"/>
                      <a:pt x="113" y="383"/>
                      <a:pt x="106" y="398"/>
                    </a:cubicBezTo>
                    <a:cubicBezTo>
                      <a:pt x="100" y="414"/>
                      <a:pt x="96" y="431"/>
                      <a:pt x="96" y="448"/>
                    </a:cubicBezTo>
                    <a:lnTo>
                      <a:pt x="0" y="448"/>
                    </a:lnTo>
                    <a:lnTo>
                      <a:pt x="0" y="0"/>
                    </a:lnTo>
                    <a:lnTo>
                      <a:pt x="448" y="0"/>
                    </a:lnTo>
                    <a:close/>
                    <a:moveTo>
                      <a:pt x="416" y="32"/>
                    </a:moveTo>
                    <a:lnTo>
                      <a:pt x="32" y="32"/>
                    </a:lnTo>
                    <a:lnTo>
                      <a:pt x="32" y="416"/>
                    </a:lnTo>
                    <a:lnTo>
                      <a:pt x="67" y="416"/>
                    </a:lnTo>
                    <a:cubicBezTo>
                      <a:pt x="70" y="404"/>
                      <a:pt x="74" y="392"/>
                      <a:pt x="79" y="380"/>
                    </a:cubicBezTo>
                    <a:cubicBezTo>
                      <a:pt x="85" y="369"/>
                      <a:pt x="91" y="358"/>
                      <a:pt x="99" y="348"/>
                    </a:cubicBezTo>
                    <a:cubicBezTo>
                      <a:pt x="107" y="338"/>
                      <a:pt x="116" y="330"/>
                      <a:pt x="126" y="322"/>
                    </a:cubicBezTo>
                    <a:cubicBezTo>
                      <a:pt x="136" y="314"/>
                      <a:pt x="147" y="307"/>
                      <a:pt x="159" y="302"/>
                    </a:cubicBezTo>
                    <a:cubicBezTo>
                      <a:pt x="149" y="297"/>
                      <a:pt x="140" y="290"/>
                      <a:pt x="133" y="282"/>
                    </a:cubicBezTo>
                    <a:cubicBezTo>
                      <a:pt x="125" y="274"/>
                      <a:pt x="119" y="265"/>
                      <a:pt x="113" y="256"/>
                    </a:cubicBezTo>
                    <a:cubicBezTo>
                      <a:pt x="108" y="246"/>
                      <a:pt x="104" y="236"/>
                      <a:pt x="101" y="225"/>
                    </a:cubicBezTo>
                    <a:cubicBezTo>
                      <a:pt x="98" y="215"/>
                      <a:pt x="96" y="204"/>
                      <a:pt x="96" y="192"/>
                    </a:cubicBezTo>
                    <a:cubicBezTo>
                      <a:pt x="96" y="175"/>
                      <a:pt x="100" y="158"/>
                      <a:pt x="106" y="143"/>
                    </a:cubicBezTo>
                    <a:cubicBezTo>
                      <a:pt x="113" y="127"/>
                      <a:pt x="122" y="113"/>
                      <a:pt x="134" y="102"/>
                    </a:cubicBezTo>
                    <a:cubicBezTo>
                      <a:pt x="145" y="90"/>
                      <a:pt x="159" y="81"/>
                      <a:pt x="175" y="74"/>
                    </a:cubicBezTo>
                    <a:cubicBezTo>
                      <a:pt x="190" y="68"/>
                      <a:pt x="207" y="64"/>
                      <a:pt x="224" y="64"/>
                    </a:cubicBezTo>
                    <a:cubicBezTo>
                      <a:pt x="242" y="64"/>
                      <a:pt x="259" y="68"/>
                      <a:pt x="274" y="74"/>
                    </a:cubicBezTo>
                    <a:cubicBezTo>
                      <a:pt x="290" y="81"/>
                      <a:pt x="304" y="90"/>
                      <a:pt x="315" y="102"/>
                    </a:cubicBezTo>
                    <a:cubicBezTo>
                      <a:pt x="327" y="113"/>
                      <a:pt x="336" y="127"/>
                      <a:pt x="342" y="143"/>
                    </a:cubicBezTo>
                    <a:cubicBezTo>
                      <a:pt x="349" y="158"/>
                      <a:pt x="352" y="175"/>
                      <a:pt x="352" y="192"/>
                    </a:cubicBezTo>
                    <a:cubicBezTo>
                      <a:pt x="352" y="204"/>
                      <a:pt x="351" y="215"/>
                      <a:pt x="348" y="225"/>
                    </a:cubicBezTo>
                    <a:cubicBezTo>
                      <a:pt x="345" y="236"/>
                      <a:pt x="341" y="246"/>
                      <a:pt x="336" y="255"/>
                    </a:cubicBezTo>
                    <a:cubicBezTo>
                      <a:pt x="331" y="265"/>
                      <a:pt x="324" y="273"/>
                      <a:pt x="316" y="281"/>
                    </a:cubicBezTo>
                    <a:cubicBezTo>
                      <a:pt x="309" y="289"/>
                      <a:pt x="300" y="296"/>
                      <a:pt x="291" y="302"/>
                    </a:cubicBezTo>
                    <a:cubicBezTo>
                      <a:pt x="303" y="307"/>
                      <a:pt x="313" y="314"/>
                      <a:pt x="323" y="322"/>
                    </a:cubicBezTo>
                    <a:cubicBezTo>
                      <a:pt x="333" y="329"/>
                      <a:pt x="342" y="338"/>
                      <a:pt x="350" y="348"/>
                    </a:cubicBezTo>
                    <a:cubicBezTo>
                      <a:pt x="358" y="358"/>
                      <a:pt x="364" y="369"/>
                      <a:pt x="370" y="380"/>
                    </a:cubicBezTo>
                    <a:cubicBezTo>
                      <a:pt x="375" y="392"/>
                      <a:pt x="379" y="404"/>
                      <a:pt x="381" y="416"/>
                    </a:cubicBezTo>
                    <a:lnTo>
                      <a:pt x="416" y="416"/>
                    </a:lnTo>
                    <a:lnTo>
                      <a:pt x="416" y="32"/>
                    </a:lnTo>
                    <a:close/>
                    <a:moveTo>
                      <a:pt x="224" y="288"/>
                    </a:moveTo>
                    <a:cubicBezTo>
                      <a:pt x="238" y="288"/>
                      <a:pt x="250" y="286"/>
                      <a:pt x="262" y="281"/>
                    </a:cubicBezTo>
                    <a:cubicBezTo>
                      <a:pt x="273" y="276"/>
                      <a:pt x="284" y="269"/>
                      <a:pt x="292" y="260"/>
                    </a:cubicBezTo>
                    <a:cubicBezTo>
                      <a:pt x="301" y="252"/>
                      <a:pt x="308" y="241"/>
                      <a:pt x="313" y="230"/>
                    </a:cubicBezTo>
                    <a:cubicBezTo>
                      <a:pt x="318" y="218"/>
                      <a:pt x="320" y="206"/>
                      <a:pt x="320" y="192"/>
                    </a:cubicBezTo>
                    <a:cubicBezTo>
                      <a:pt x="320" y="179"/>
                      <a:pt x="318" y="167"/>
                      <a:pt x="313" y="155"/>
                    </a:cubicBezTo>
                    <a:cubicBezTo>
                      <a:pt x="308" y="144"/>
                      <a:pt x="301" y="133"/>
                      <a:pt x="292" y="125"/>
                    </a:cubicBezTo>
                    <a:cubicBezTo>
                      <a:pt x="284" y="116"/>
                      <a:pt x="273" y="109"/>
                      <a:pt x="262" y="104"/>
                    </a:cubicBezTo>
                    <a:cubicBezTo>
                      <a:pt x="250" y="99"/>
                      <a:pt x="238" y="96"/>
                      <a:pt x="224" y="96"/>
                    </a:cubicBezTo>
                    <a:cubicBezTo>
                      <a:pt x="211" y="96"/>
                      <a:pt x="199" y="99"/>
                      <a:pt x="187" y="104"/>
                    </a:cubicBezTo>
                    <a:cubicBezTo>
                      <a:pt x="176" y="109"/>
                      <a:pt x="165" y="116"/>
                      <a:pt x="157" y="125"/>
                    </a:cubicBezTo>
                    <a:cubicBezTo>
                      <a:pt x="148" y="133"/>
                      <a:pt x="141" y="144"/>
                      <a:pt x="136" y="155"/>
                    </a:cubicBezTo>
                    <a:cubicBezTo>
                      <a:pt x="131" y="167"/>
                      <a:pt x="128" y="179"/>
                      <a:pt x="128" y="192"/>
                    </a:cubicBezTo>
                    <a:cubicBezTo>
                      <a:pt x="128" y="206"/>
                      <a:pt x="131" y="218"/>
                      <a:pt x="136" y="230"/>
                    </a:cubicBezTo>
                    <a:cubicBezTo>
                      <a:pt x="141" y="241"/>
                      <a:pt x="148" y="252"/>
                      <a:pt x="157" y="260"/>
                    </a:cubicBezTo>
                    <a:cubicBezTo>
                      <a:pt x="165" y="269"/>
                      <a:pt x="176" y="276"/>
                      <a:pt x="187" y="281"/>
                    </a:cubicBezTo>
                    <a:cubicBezTo>
                      <a:pt x="199" y="286"/>
                      <a:pt x="211" y="288"/>
                      <a:pt x="224" y="28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63">
                <a:extLst>
                  <a:ext uri="{FF2B5EF4-FFF2-40B4-BE49-F238E27FC236}">
                    <a16:creationId xmlns:a16="http://schemas.microsoft.com/office/drawing/2014/main" id="{787AAB15-E142-4C44-AB2D-1FD01D9456BC}"/>
                  </a:ext>
                </a:extLst>
              </p:cNvPr>
              <p:cNvSpPr>
                <a:spLocks noEditPoints="1"/>
              </p:cNvSpPr>
              <p:nvPr/>
            </p:nvSpPr>
            <p:spPr bwMode="auto">
              <a:xfrm>
                <a:off x="7924800" y="5072063"/>
                <a:ext cx="252412" cy="193675"/>
              </a:xfrm>
              <a:custGeom>
                <a:avLst/>
                <a:gdLst>
                  <a:gd name="T0" fmla="*/ 159 w 159"/>
                  <a:gd name="T1" fmla="*/ 103 h 122"/>
                  <a:gd name="T2" fmla="*/ 109 w 159"/>
                  <a:gd name="T3" fmla="*/ 103 h 122"/>
                  <a:gd name="T4" fmla="*/ 109 w 159"/>
                  <a:gd name="T5" fmla="*/ 113 h 122"/>
                  <a:gd name="T6" fmla="*/ 129 w 159"/>
                  <a:gd name="T7" fmla="*/ 113 h 122"/>
                  <a:gd name="T8" fmla="*/ 129 w 159"/>
                  <a:gd name="T9" fmla="*/ 122 h 122"/>
                  <a:gd name="T10" fmla="*/ 80 w 159"/>
                  <a:gd name="T11" fmla="*/ 122 h 122"/>
                  <a:gd name="T12" fmla="*/ 80 w 159"/>
                  <a:gd name="T13" fmla="*/ 113 h 122"/>
                  <a:gd name="T14" fmla="*/ 99 w 159"/>
                  <a:gd name="T15" fmla="*/ 113 h 122"/>
                  <a:gd name="T16" fmla="*/ 99 w 159"/>
                  <a:gd name="T17" fmla="*/ 103 h 122"/>
                  <a:gd name="T18" fmla="*/ 70 w 159"/>
                  <a:gd name="T19" fmla="*/ 103 h 122"/>
                  <a:gd name="T20" fmla="*/ 70 w 159"/>
                  <a:gd name="T21" fmla="*/ 122 h 122"/>
                  <a:gd name="T22" fmla="*/ 0 w 159"/>
                  <a:gd name="T23" fmla="*/ 122 h 122"/>
                  <a:gd name="T24" fmla="*/ 0 w 159"/>
                  <a:gd name="T25" fmla="*/ 0 h 122"/>
                  <a:gd name="T26" fmla="*/ 70 w 159"/>
                  <a:gd name="T27" fmla="*/ 0 h 122"/>
                  <a:gd name="T28" fmla="*/ 70 w 159"/>
                  <a:gd name="T29" fmla="*/ 37 h 122"/>
                  <a:gd name="T30" fmla="*/ 159 w 159"/>
                  <a:gd name="T31" fmla="*/ 37 h 122"/>
                  <a:gd name="T32" fmla="*/ 159 w 159"/>
                  <a:gd name="T33" fmla="*/ 103 h 122"/>
                  <a:gd name="T34" fmla="*/ 60 w 159"/>
                  <a:gd name="T35" fmla="*/ 113 h 122"/>
                  <a:gd name="T36" fmla="*/ 60 w 159"/>
                  <a:gd name="T37" fmla="*/ 103 h 122"/>
                  <a:gd name="T38" fmla="*/ 20 w 159"/>
                  <a:gd name="T39" fmla="*/ 103 h 122"/>
                  <a:gd name="T40" fmla="*/ 20 w 159"/>
                  <a:gd name="T41" fmla="*/ 94 h 122"/>
                  <a:gd name="T42" fmla="*/ 50 w 159"/>
                  <a:gd name="T43" fmla="*/ 94 h 122"/>
                  <a:gd name="T44" fmla="*/ 50 w 159"/>
                  <a:gd name="T45" fmla="*/ 85 h 122"/>
                  <a:gd name="T46" fmla="*/ 20 w 159"/>
                  <a:gd name="T47" fmla="*/ 85 h 122"/>
                  <a:gd name="T48" fmla="*/ 20 w 159"/>
                  <a:gd name="T49" fmla="*/ 75 h 122"/>
                  <a:gd name="T50" fmla="*/ 50 w 159"/>
                  <a:gd name="T51" fmla="*/ 75 h 122"/>
                  <a:gd name="T52" fmla="*/ 50 w 159"/>
                  <a:gd name="T53" fmla="*/ 37 h 122"/>
                  <a:gd name="T54" fmla="*/ 60 w 159"/>
                  <a:gd name="T55" fmla="*/ 37 h 122"/>
                  <a:gd name="T56" fmla="*/ 60 w 159"/>
                  <a:gd name="T57" fmla="*/ 9 h 122"/>
                  <a:gd name="T58" fmla="*/ 10 w 159"/>
                  <a:gd name="T59" fmla="*/ 9 h 122"/>
                  <a:gd name="T60" fmla="*/ 10 w 159"/>
                  <a:gd name="T61" fmla="*/ 113 h 122"/>
                  <a:gd name="T62" fmla="*/ 60 w 159"/>
                  <a:gd name="T63" fmla="*/ 113 h 122"/>
                  <a:gd name="T64" fmla="*/ 50 w 159"/>
                  <a:gd name="T65" fmla="*/ 19 h 122"/>
                  <a:gd name="T66" fmla="*/ 50 w 159"/>
                  <a:gd name="T67" fmla="*/ 28 h 122"/>
                  <a:gd name="T68" fmla="*/ 20 w 159"/>
                  <a:gd name="T69" fmla="*/ 28 h 122"/>
                  <a:gd name="T70" fmla="*/ 20 w 159"/>
                  <a:gd name="T71" fmla="*/ 19 h 122"/>
                  <a:gd name="T72" fmla="*/ 50 w 159"/>
                  <a:gd name="T73" fmla="*/ 19 h 122"/>
                  <a:gd name="T74" fmla="*/ 149 w 159"/>
                  <a:gd name="T75" fmla="*/ 94 h 122"/>
                  <a:gd name="T76" fmla="*/ 149 w 159"/>
                  <a:gd name="T77" fmla="*/ 47 h 122"/>
                  <a:gd name="T78" fmla="*/ 60 w 159"/>
                  <a:gd name="T79" fmla="*/ 47 h 122"/>
                  <a:gd name="T80" fmla="*/ 60 w 159"/>
                  <a:gd name="T81" fmla="*/ 94 h 122"/>
                  <a:gd name="T82" fmla="*/ 149 w 159"/>
                  <a:gd name="T83"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9" h="122">
                    <a:moveTo>
                      <a:pt x="159" y="103"/>
                    </a:moveTo>
                    <a:lnTo>
                      <a:pt x="109" y="103"/>
                    </a:lnTo>
                    <a:lnTo>
                      <a:pt x="109" y="113"/>
                    </a:lnTo>
                    <a:lnTo>
                      <a:pt x="129" y="113"/>
                    </a:lnTo>
                    <a:lnTo>
                      <a:pt x="129" y="122"/>
                    </a:lnTo>
                    <a:lnTo>
                      <a:pt x="80" y="122"/>
                    </a:lnTo>
                    <a:lnTo>
                      <a:pt x="80" y="113"/>
                    </a:lnTo>
                    <a:lnTo>
                      <a:pt x="99" y="113"/>
                    </a:lnTo>
                    <a:lnTo>
                      <a:pt x="99" y="103"/>
                    </a:lnTo>
                    <a:lnTo>
                      <a:pt x="70" y="103"/>
                    </a:lnTo>
                    <a:lnTo>
                      <a:pt x="70" y="122"/>
                    </a:lnTo>
                    <a:lnTo>
                      <a:pt x="0" y="122"/>
                    </a:lnTo>
                    <a:lnTo>
                      <a:pt x="0" y="0"/>
                    </a:lnTo>
                    <a:lnTo>
                      <a:pt x="70" y="0"/>
                    </a:lnTo>
                    <a:lnTo>
                      <a:pt x="70" y="37"/>
                    </a:lnTo>
                    <a:lnTo>
                      <a:pt x="159" y="37"/>
                    </a:lnTo>
                    <a:lnTo>
                      <a:pt x="159" y="103"/>
                    </a:lnTo>
                    <a:close/>
                    <a:moveTo>
                      <a:pt x="60" y="113"/>
                    </a:moveTo>
                    <a:lnTo>
                      <a:pt x="60" y="103"/>
                    </a:lnTo>
                    <a:lnTo>
                      <a:pt x="20" y="103"/>
                    </a:lnTo>
                    <a:lnTo>
                      <a:pt x="20" y="94"/>
                    </a:lnTo>
                    <a:lnTo>
                      <a:pt x="50" y="94"/>
                    </a:lnTo>
                    <a:lnTo>
                      <a:pt x="50" y="85"/>
                    </a:lnTo>
                    <a:lnTo>
                      <a:pt x="20" y="85"/>
                    </a:lnTo>
                    <a:lnTo>
                      <a:pt x="20" y="75"/>
                    </a:lnTo>
                    <a:lnTo>
                      <a:pt x="50" y="75"/>
                    </a:lnTo>
                    <a:lnTo>
                      <a:pt x="50" y="37"/>
                    </a:lnTo>
                    <a:lnTo>
                      <a:pt x="60" y="37"/>
                    </a:lnTo>
                    <a:lnTo>
                      <a:pt x="60" y="9"/>
                    </a:lnTo>
                    <a:lnTo>
                      <a:pt x="10" y="9"/>
                    </a:lnTo>
                    <a:lnTo>
                      <a:pt x="10" y="113"/>
                    </a:lnTo>
                    <a:lnTo>
                      <a:pt x="60" y="113"/>
                    </a:lnTo>
                    <a:close/>
                    <a:moveTo>
                      <a:pt x="50" y="19"/>
                    </a:moveTo>
                    <a:lnTo>
                      <a:pt x="50" y="28"/>
                    </a:lnTo>
                    <a:lnTo>
                      <a:pt x="20" y="28"/>
                    </a:lnTo>
                    <a:lnTo>
                      <a:pt x="20" y="19"/>
                    </a:lnTo>
                    <a:lnTo>
                      <a:pt x="50" y="19"/>
                    </a:lnTo>
                    <a:close/>
                    <a:moveTo>
                      <a:pt x="149" y="94"/>
                    </a:moveTo>
                    <a:lnTo>
                      <a:pt x="149" y="47"/>
                    </a:lnTo>
                    <a:lnTo>
                      <a:pt x="60" y="47"/>
                    </a:lnTo>
                    <a:lnTo>
                      <a:pt x="60" y="94"/>
                    </a:lnTo>
                    <a:lnTo>
                      <a:pt x="149" y="9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78" name="Group 177">
                <a:extLst>
                  <a:ext uri="{FF2B5EF4-FFF2-40B4-BE49-F238E27FC236}">
                    <a16:creationId xmlns:a16="http://schemas.microsoft.com/office/drawing/2014/main" id="{C47652EF-DE46-42A5-8ABF-B66E5729A7D8}"/>
                  </a:ext>
                </a:extLst>
              </p:cNvPr>
              <p:cNvGrpSpPr/>
              <p:nvPr/>
            </p:nvGrpSpPr>
            <p:grpSpPr>
              <a:xfrm>
                <a:off x="7035800" y="4556134"/>
                <a:ext cx="258763" cy="263526"/>
                <a:chOff x="7035800" y="4556134"/>
                <a:chExt cx="258763" cy="263526"/>
              </a:xfrm>
            </p:grpSpPr>
            <p:sp>
              <p:nvSpPr>
                <p:cNvPr id="187" name="Freeform 67">
                  <a:extLst>
                    <a:ext uri="{FF2B5EF4-FFF2-40B4-BE49-F238E27FC236}">
                      <a16:creationId xmlns:a16="http://schemas.microsoft.com/office/drawing/2014/main" id="{942E84DB-5698-4882-B3D1-4D14D95C4118}"/>
                    </a:ext>
                  </a:extLst>
                </p:cNvPr>
                <p:cNvSpPr>
                  <a:spLocks/>
                </p:cNvSpPr>
                <p:nvPr/>
              </p:nvSpPr>
              <p:spPr bwMode="auto">
                <a:xfrm>
                  <a:off x="7072313" y="4678372"/>
                  <a:ext cx="182563" cy="76200"/>
                </a:xfrm>
                <a:custGeom>
                  <a:avLst/>
                  <a:gdLst>
                    <a:gd name="T0" fmla="*/ 488 w 523"/>
                    <a:gd name="T1" fmla="*/ 0 h 228"/>
                    <a:gd name="T2" fmla="*/ 36 w 523"/>
                    <a:gd name="T3" fmla="*/ 0 h 228"/>
                    <a:gd name="T4" fmla="*/ 0 w 523"/>
                    <a:gd name="T5" fmla="*/ 40 h 228"/>
                    <a:gd name="T6" fmla="*/ 0 w 523"/>
                    <a:gd name="T7" fmla="*/ 211 h 228"/>
                    <a:gd name="T8" fmla="*/ 62 w 523"/>
                    <a:gd name="T9" fmla="*/ 228 h 228"/>
                    <a:gd name="T10" fmla="*/ 62 w 523"/>
                    <a:gd name="T11" fmla="*/ 62 h 228"/>
                    <a:gd name="T12" fmla="*/ 460 w 523"/>
                    <a:gd name="T13" fmla="*/ 62 h 228"/>
                    <a:gd name="T14" fmla="*/ 460 w 523"/>
                    <a:gd name="T15" fmla="*/ 227 h 228"/>
                    <a:gd name="T16" fmla="*/ 523 w 523"/>
                    <a:gd name="T17" fmla="*/ 209 h 228"/>
                    <a:gd name="T18" fmla="*/ 523 w 523"/>
                    <a:gd name="T19" fmla="*/ 40 h 228"/>
                    <a:gd name="T20" fmla="*/ 488 w 523"/>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3" h="228">
                      <a:moveTo>
                        <a:pt x="488" y="0"/>
                      </a:moveTo>
                      <a:lnTo>
                        <a:pt x="36" y="0"/>
                      </a:lnTo>
                      <a:cubicBezTo>
                        <a:pt x="17" y="0"/>
                        <a:pt x="0" y="16"/>
                        <a:pt x="0" y="40"/>
                      </a:cubicBezTo>
                      <a:lnTo>
                        <a:pt x="0" y="211"/>
                      </a:lnTo>
                      <a:lnTo>
                        <a:pt x="62" y="228"/>
                      </a:lnTo>
                      <a:lnTo>
                        <a:pt x="62" y="62"/>
                      </a:lnTo>
                      <a:lnTo>
                        <a:pt x="460" y="62"/>
                      </a:lnTo>
                      <a:lnTo>
                        <a:pt x="460" y="227"/>
                      </a:lnTo>
                      <a:lnTo>
                        <a:pt x="523" y="209"/>
                      </a:lnTo>
                      <a:lnTo>
                        <a:pt x="523" y="40"/>
                      </a:lnTo>
                      <a:cubicBezTo>
                        <a:pt x="523" y="16"/>
                        <a:pt x="505" y="0"/>
                        <a:pt x="48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Rectangle 68">
                  <a:extLst>
                    <a:ext uri="{FF2B5EF4-FFF2-40B4-BE49-F238E27FC236}">
                      <a16:creationId xmlns:a16="http://schemas.microsoft.com/office/drawing/2014/main" id="{33ACF689-236C-4412-83AB-5B7326800F85}"/>
                    </a:ext>
                  </a:extLst>
                </p:cNvPr>
                <p:cNvSpPr>
                  <a:spLocks noChangeArrowheads="1"/>
                </p:cNvSpPr>
                <p:nvPr/>
              </p:nvSpPr>
              <p:spPr bwMode="auto">
                <a:xfrm>
                  <a:off x="7153275" y="4643447"/>
                  <a:ext cx="22225" cy="5397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69">
                  <a:extLst>
                    <a:ext uri="{FF2B5EF4-FFF2-40B4-BE49-F238E27FC236}">
                      <a16:creationId xmlns:a16="http://schemas.microsoft.com/office/drawing/2014/main" id="{4E12B280-D44B-478B-9987-EC89890CB365}"/>
                    </a:ext>
                  </a:extLst>
                </p:cNvPr>
                <p:cNvSpPr>
                  <a:spLocks/>
                </p:cNvSpPr>
                <p:nvPr/>
              </p:nvSpPr>
              <p:spPr bwMode="auto">
                <a:xfrm>
                  <a:off x="7115175" y="4556134"/>
                  <a:ext cx="98425" cy="87313"/>
                </a:xfrm>
                <a:custGeom>
                  <a:avLst/>
                  <a:gdLst>
                    <a:gd name="T0" fmla="*/ 240 w 278"/>
                    <a:gd name="T1" fmla="*/ 0 h 264"/>
                    <a:gd name="T2" fmla="*/ 38 w 278"/>
                    <a:gd name="T3" fmla="*/ 0 h 264"/>
                    <a:gd name="T4" fmla="*/ 0 w 278"/>
                    <a:gd name="T5" fmla="*/ 39 h 264"/>
                    <a:gd name="T6" fmla="*/ 0 w 278"/>
                    <a:gd name="T7" fmla="*/ 226 h 264"/>
                    <a:gd name="T8" fmla="*/ 38 w 278"/>
                    <a:gd name="T9" fmla="*/ 264 h 264"/>
                    <a:gd name="T10" fmla="*/ 238 w 278"/>
                    <a:gd name="T11" fmla="*/ 264 h 264"/>
                    <a:gd name="T12" fmla="*/ 277 w 278"/>
                    <a:gd name="T13" fmla="*/ 226 h 264"/>
                    <a:gd name="T14" fmla="*/ 277 w 278"/>
                    <a:gd name="T15" fmla="*/ 39 h 264"/>
                    <a:gd name="T16" fmla="*/ 240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40" y="0"/>
                      </a:moveTo>
                      <a:lnTo>
                        <a:pt x="38" y="0"/>
                      </a:lnTo>
                      <a:cubicBezTo>
                        <a:pt x="17" y="0"/>
                        <a:pt x="0" y="18"/>
                        <a:pt x="0" y="39"/>
                      </a:cubicBezTo>
                      <a:lnTo>
                        <a:pt x="0" y="226"/>
                      </a:lnTo>
                      <a:cubicBezTo>
                        <a:pt x="0" y="247"/>
                        <a:pt x="17" y="264"/>
                        <a:pt x="38" y="264"/>
                      </a:cubicBezTo>
                      <a:lnTo>
                        <a:pt x="238" y="264"/>
                      </a:lnTo>
                      <a:cubicBezTo>
                        <a:pt x="259" y="264"/>
                        <a:pt x="277" y="247"/>
                        <a:pt x="277" y="226"/>
                      </a:cubicBezTo>
                      <a:lnTo>
                        <a:pt x="277" y="39"/>
                      </a:lnTo>
                      <a:cubicBezTo>
                        <a:pt x="278" y="18"/>
                        <a:pt x="261" y="0"/>
                        <a:pt x="240"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70">
                  <a:extLst>
                    <a:ext uri="{FF2B5EF4-FFF2-40B4-BE49-F238E27FC236}">
                      <a16:creationId xmlns:a16="http://schemas.microsoft.com/office/drawing/2014/main" id="{36206670-A9AE-4B34-8C15-444939C3C03C}"/>
                    </a:ext>
                  </a:extLst>
                </p:cNvPr>
                <p:cNvSpPr>
                  <a:spLocks/>
                </p:cNvSpPr>
                <p:nvPr/>
              </p:nvSpPr>
              <p:spPr bwMode="auto">
                <a:xfrm>
                  <a:off x="7035800" y="4732347"/>
                  <a:ext cx="96838" cy="87313"/>
                </a:xfrm>
                <a:custGeom>
                  <a:avLst/>
                  <a:gdLst>
                    <a:gd name="T0" fmla="*/ 239 w 277"/>
                    <a:gd name="T1" fmla="*/ 0 h 264"/>
                    <a:gd name="T2" fmla="*/ 39 w 277"/>
                    <a:gd name="T3" fmla="*/ 0 h 264"/>
                    <a:gd name="T4" fmla="*/ 0 w 277"/>
                    <a:gd name="T5" fmla="*/ 38 h 264"/>
                    <a:gd name="T6" fmla="*/ 0 w 277"/>
                    <a:gd name="T7" fmla="*/ 225 h 264"/>
                    <a:gd name="T8" fmla="*/ 39 w 277"/>
                    <a:gd name="T9" fmla="*/ 264 h 264"/>
                    <a:gd name="T10" fmla="*/ 239 w 277"/>
                    <a:gd name="T11" fmla="*/ 264 h 264"/>
                    <a:gd name="T12" fmla="*/ 277 w 277"/>
                    <a:gd name="T13" fmla="*/ 225 h 264"/>
                    <a:gd name="T14" fmla="*/ 277 w 277"/>
                    <a:gd name="T15" fmla="*/ 38 h 264"/>
                    <a:gd name="T16" fmla="*/ 239 w 277"/>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264">
                      <a:moveTo>
                        <a:pt x="239" y="0"/>
                      </a:moveTo>
                      <a:lnTo>
                        <a:pt x="39" y="0"/>
                      </a:lnTo>
                      <a:cubicBezTo>
                        <a:pt x="18" y="0"/>
                        <a:pt x="0" y="17"/>
                        <a:pt x="0" y="38"/>
                      </a:cubicBezTo>
                      <a:lnTo>
                        <a:pt x="0" y="225"/>
                      </a:lnTo>
                      <a:cubicBezTo>
                        <a:pt x="0" y="246"/>
                        <a:pt x="18" y="264"/>
                        <a:pt x="39" y="264"/>
                      </a:cubicBezTo>
                      <a:lnTo>
                        <a:pt x="239" y="264"/>
                      </a:lnTo>
                      <a:cubicBezTo>
                        <a:pt x="260" y="264"/>
                        <a:pt x="277" y="246"/>
                        <a:pt x="277" y="225"/>
                      </a:cubicBezTo>
                      <a:lnTo>
                        <a:pt x="277" y="38"/>
                      </a:lnTo>
                      <a:cubicBezTo>
                        <a:pt x="277" y="17"/>
                        <a:pt x="260" y="0"/>
                        <a:pt x="239"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1">
                  <a:extLst>
                    <a:ext uri="{FF2B5EF4-FFF2-40B4-BE49-F238E27FC236}">
                      <a16:creationId xmlns:a16="http://schemas.microsoft.com/office/drawing/2014/main" id="{C3B318FC-7C80-48DB-BBD8-EB87E693F9FE}"/>
                    </a:ext>
                  </a:extLst>
                </p:cNvPr>
                <p:cNvSpPr>
                  <a:spLocks/>
                </p:cNvSpPr>
                <p:nvPr/>
              </p:nvSpPr>
              <p:spPr bwMode="auto">
                <a:xfrm>
                  <a:off x="7196138" y="4732347"/>
                  <a:ext cx="98425" cy="87313"/>
                </a:xfrm>
                <a:custGeom>
                  <a:avLst/>
                  <a:gdLst>
                    <a:gd name="T0" fmla="*/ 238 w 278"/>
                    <a:gd name="T1" fmla="*/ 0 h 264"/>
                    <a:gd name="T2" fmla="*/ 38 w 278"/>
                    <a:gd name="T3" fmla="*/ 0 h 264"/>
                    <a:gd name="T4" fmla="*/ 0 w 278"/>
                    <a:gd name="T5" fmla="*/ 38 h 264"/>
                    <a:gd name="T6" fmla="*/ 0 w 278"/>
                    <a:gd name="T7" fmla="*/ 225 h 264"/>
                    <a:gd name="T8" fmla="*/ 38 w 278"/>
                    <a:gd name="T9" fmla="*/ 264 h 264"/>
                    <a:gd name="T10" fmla="*/ 238 w 278"/>
                    <a:gd name="T11" fmla="*/ 264 h 264"/>
                    <a:gd name="T12" fmla="*/ 277 w 278"/>
                    <a:gd name="T13" fmla="*/ 225 h 264"/>
                    <a:gd name="T14" fmla="*/ 277 w 278"/>
                    <a:gd name="T15" fmla="*/ 38 h 264"/>
                    <a:gd name="T16" fmla="*/ 238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38" y="0"/>
                      </a:moveTo>
                      <a:lnTo>
                        <a:pt x="38" y="0"/>
                      </a:lnTo>
                      <a:cubicBezTo>
                        <a:pt x="17" y="0"/>
                        <a:pt x="0" y="17"/>
                        <a:pt x="0" y="38"/>
                      </a:cubicBezTo>
                      <a:lnTo>
                        <a:pt x="0" y="225"/>
                      </a:lnTo>
                      <a:cubicBezTo>
                        <a:pt x="0" y="246"/>
                        <a:pt x="17" y="264"/>
                        <a:pt x="38" y="264"/>
                      </a:cubicBezTo>
                      <a:lnTo>
                        <a:pt x="238" y="264"/>
                      </a:lnTo>
                      <a:cubicBezTo>
                        <a:pt x="259" y="264"/>
                        <a:pt x="277" y="246"/>
                        <a:pt x="277" y="225"/>
                      </a:cubicBezTo>
                      <a:lnTo>
                        <a:pt x="277" y="38"/>
                      </a:lnTo>
                      <a:cubicBezTo>
                        <a:pt x="278" y="17"/>
                        <a:pt x="261" y="0"/>
                        <a:pt x="23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9" name="Group 74">
                <a:extLst>
                  <a:ext uri="{FF2B5EF4-FFF2-40B4-BE49-F238E27FC236}">
                    <a16:creationId xmlns:a16="http://schemas.microsoft.com/office/drawing/2014/main" id="{1B98B100-E66E-42D1-B62B-8762D7AD030A}"/>
                  </a:ext>
                </a:extLst>
              </p:cNvPr>
              <p:cNvGrpSpPr>
                <a:grpSpLocks noChangeAspect="1"/>
              </p:cNvGrpSpPr>
              <p:nvPr/>
            </p:nvGrpSpPr>
            <p:grpSpPr bwMode="auto">
              <a:xfrm>
                <a:off x="6945300" y="3624271"/>
                <a:ext cx="257175" cy="231776"/>
                <a:chOff x="4375" y="2283"/>
                <a:chExt cx="162" cy="146"/>
              </a:xfrm>
              <a:solidFill>
                <a:schemeClr val="bg2"/>
              </a:solidFill>
            </p:grpSpPr>
            <p:sp>
              <p:nvSpPr>
                <p:cNvPr id="181" name="Rectangle 75">
                  <a:extLst>
                    <a:ext uri="{FF2B5EF4-FFF2-40B4-BE49-F238E27FC236}">
                      <a16:creationId xmlns:a16="http://schemas.microsoft.com/office/drawing/2014/main" id="{20C10674-2E06-4627-9862-A532BA2C980C}"/>
                    </a:ext>
                  </a:extLst>
                </p:cNvPr>
                <p:cNvSpPr>
                  <a:spLocks noChangeArrowheads="1"/>
                </p:cNvSpPr>
                <p:nvPr/>
              </p:nvSpPr>
              <p:spPr bwMode="auto">
                <a:xfrm>
                  <a:off x="4385" y="2348"/>
                  <a:ext cx="23" cy="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76">
                  <a:extLst>
                    <a:ext uri="{FF2B5EF4-FFF2-40B4-BE49-F238E27FC236}">
                      <a16:creationId xmlns:a16="http://schemas.microsoft.com/office/drawing/2014/main" id="{28C3DF56-1B96-4F8E-93A0-C8EE15A4CAB9}"/>
                    </a:ext>
                  </a:extLst>
                </p:cNvPr>
                <p:cNvSpPr>
                  <a:spLocks noChangeArrowheads="1"/>
                </p:cNvSpPr>
                <p:nvPr/>
              </p:nvSpPr>
              <p:spPr bwMode="auto">
                <a:xfrm>
                  <a:off x="4415" y="2376"/>
                  <a:ext cx="23" cy="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Rectangle 77">
                  <a:extLst>
                    <a:ext uri="{FF2B5EF4-FFF2-40B4-BE49-F238E27FC236}">
                      <a16:creationId xmlns:a16="http://schemas.microsoft.com/office/drawing/2014/main" id="{16BB6E05-FDEE-437C-AC79-CCEE2F040051}"/>
                    </a:ext>
                  </a:extLst>
                </p:cNvPr>
                <p:cNvSpPr>
                  <a:spLocks noChangeArrowheads="1"/>
                </p:cNvSpPr>
                <p:nvPr/>
              </p:nvSpPr>
              <p:spPr bwMode="auto">
                <a:xfrm>
                  <a:off x="4474" y="2330"/>
                  <a:ext cx="23"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Rectangle 78">
                  <a:extLst>
                    <a:ext uri="{FF2B5EF4-FFF2-40B4-BE49-F238E27FC236}">
                      <a16:creationId xmlns:a16="http://schemas.microsoft.com/office/drawing/2014/main" id="{469ABB8A-CB7D-456A-90C4-CB535D20E490}"/>
                    </a:ext>
                  </a:extLst>
                </p:cNvPr>
                <p:cNvSpPr>
                  <a:spLocks noChangeArrowheads="1"/>
                </p:cNvSpPr>
                <p:nvPr/>
              </p:nvSpPr>
              <p:spPr bwMode="auto">
                <a:xfrm>
                  <a:off x="4504" y="2367"/>
                  <a:ext cx="23"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79">
                  <a:extLst>
                    <a:ext uri="{FF2B5EF4-FFF2-40B4-BE49-F238E27FC236}">
                      <a16:creationId xmlns:a16="http://schemas.microsoft.com/office/drawing/2014/main" id="{EABA9916-FE0A-40BB-854F-4D3BC6B435DE}"/>
                    </a:ext>
                  </a:extLst>
                </p:cNvPr>
                <p:cNvSpPr>
                  <a:spLocks noChangeArrowheads="1"/>
                </p:cNvSpPr>
                <p:nvPr/>
              </p:nvSpPr>
              <p:spPr bwMode="auto">
                <a:xfrm>
                  <a:off x="4444" y="2314"/>
                  <a:ext cx="24" cy="10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80">
                  <a:extLst>
                    <a:ext uri="{FF2B5EF4-FFF2-40B4-BE49-F238E27FC236}">
                      <a16:creationId xmlns:a16="http://schemas.microsoft.com/office/drawing/2014/main" id="{6928610A-0B67-44E6-B215-E46CFB3F9815}"/>
                    </a:ext>
                  </a:extLst>
                </p:cNvPr>
                <p:cNvSpPr>
                  <a:spLocks/>
                </p:cNvSpPr>
                <p:nvPr/>
              </p:nvSpPr>
              <p:spPr bwMode="auto">
                <a:xfrm>
                  <a:off x="4375" y="2283"/>
                  <a:ext cx="162" cy="146"/>
                </a:xfrm>
                <a:custGeom>
                  <a:avLst/>
                  <a:gdLst>
                    <a:gd name="T0" fmla="*/ 7 w 162"/>
                    <a:gd name="T1" fmla="*/ 140 h 146"/>
                    <a:gd name="T2" fmla="*/ 7 w 162"/>
                    <a:gd name="T3" fmla="*/ 0 h 146"/>
                    <a:gd name="T4" fmla="*/ 0 w 162"/>
                    <a:gd name="T5" fmla="*/ 0 h 146"/>
                    <a:gd name="T6" fmla="*/ 0 w 162"/>
                    <a:gd name="T7" fmla="*/ 146 h 146"/>
                    <a:gd name="T8" fmla="*/ 162 w 162"/>
                    <a:gd name="T9" fmla="*/ 146 h 146"/>
                    <a:gd name="T10" fmla="*/ 162 w 162"/>
                    <a:gd name="T11" fmla="*/ 140 h 146"/>
                    <a:gd name="T12" fmla="*/ 7 w 162"/>
                    <a:gd name="T13" fmla="*/ 140 h 146"/>
                  </a:gdLst>
                  <a:ahLst/>
                  <a:cxnLst>
                    <a:cxn ang="0">
                      <a:pos x="T0" y="T1"/>
                    </a:cxn>
                    <a:cxn ang="0">
                      <a:pos x="T2" y="T3"/>
                    </a:cxn>
                    <a:cxn ang="0">
                      <a:pos x="T4" y="T5"/>
                    </a:cxn>
                    <a:cxn ang="0">
                      <a:pos x="T6" y="T7"/>
                    </a:cxn>
                    <a:cxn ang="0">
                      <a:pos x="T8" y="T9"/>
                    </a:cxn>
                    <a:cxn ang="0">
                      <a:pos x="T10" y="T11"/>
                    </a:cxn>
                    <a:cxn ang="0">
                      <a:pos x="T12" y="T13"/>
                    </a:cxn>
                  </a:cxnLst>
                  <a:rect l="0" t="0" r="r" b="b"/>
                  <a:pathLst>
                    <a:path w="162" h="146">
                      <a:moveTo>
                        <a:pt x="7" y="140"/>
                      </a:moveTo>
                      <a:lnTo>
                        <a:pt x="7" y="0"/>
                      </a:lnTo>
                      <a:lnTo>
                        <a:pt x="0" y="0"/>
                      </a:lnTo>
                      <a:lnTo>
                        <a:pt x="0" y="146"/>
                      </a:lnTo>
                      <a:lnTo>
                        <a:pt x="162" y="146"/>
                      </a:lnTo>
                      <a:lnTo>
                        <a:pt x="162" y="140"/>
                      </a:lnTo>
                      <a:lnTo>
                        <a:pt x="7"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0" name="Freeform 85">
                <a:extLst>
                  <a:ext uri="{FF2B5EF4-FFF2-40B4-BE49-F238E27FC236}">
                    <a16:creationId xmlns:a16="http://schemas.microsoft.com/office/drawing/2014/main" id="{7384585B-03DF-4A4E-8772-FB5568E7CAE6}"/>
                  </a:ext>
                </a:extLst>
              </p:cNvPr>
              <p:cNvSpPr>
                <a:spLocks noEditPoints="1"/>
              </p:cNvSpPr>
              <p:nvPr/>
            </p:nvSpPr>
            <p:spPr bwMode="auto">
              <a:xfrm>
                <a:off x="8010525" y="3279776"/>
                <a:ext cx="252412" cy="222250"/>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212" name="Picture 211">
              <a:extLst>
                <a:ext uri="{FF2B5EF4-FFF2-40B4-BE49-F238E27FC236}">
                  <a16:creationId xmlns:a16="http://schemas.microsoft.com/office/drawing/2014/main" id="{194018C6-F672-463B-BD22-3144E1B1378D}"/>
                </a:ext>
              </a:extLst>
            </p:cNvPr>
            <p:cNvPicPr>
              <a:picLocks noChangeAspect="1"/>
            </p:cNvPicPr>
            <p:nvPr/>
          </p:nvPicPr>
          <p:blipFill>
            <a:blip r:embed="rId2"/>
            <a:stretch>
              <a:fillRect/>
            </a:stretch>
          </p:blipFill>
          <p:spPr>
            <a:xfrm>
              <a:off x="693568" y="3399306"/>
              <a:ext cx="3951939" cy="2549739"/>
            </a:xfrm>
            <a:prstGeom prst="rect">
              <a:avLst/>
            </a:prstGeom>
          </p:spPr>
        </p:pic>
        <p:pic>
          <p:nvPicPr>
            <p:cNvPr id="214" name="Picture 213">
              <a:extLst>
                <a:ext uri="{FF2B5EF4-FFF2-40B4-BE49-F238E27FC236}">
                  <a16:creationId xmlns:a16="http://schemas.microsoft.com/office/drawing/2014/main" id="{3109B181-449F-47FE-8A17-ACC30474ED10}"/>
                </a:ext>
              </a:extLst>
            </p:cNvPr>
            <p:cNvPicPr>
              <a:picLocks noChangeAspect="1"/>
            </p:cNvPicPr>
            <p:nvPr/>
          </p:nvPicPr>
          <p:blipFill>
            <a:blip r:embed="rId3">
              <a:duotone>
                <a:prstClr val="black"/>
                <a:schemeClr val="tx2">
                  <a:tint val="45000"/>
                  <a:satMod val="400000"/>
                </a:schemeClr>
              </a:duotone>
            </a:blip>
            <a:stretch>
              <a:fillRect/>
            </a:stretch>
          </p:blipFill>
          <p:spPr>
            <a:xfrm>
              <a:off x="4908759" y="1661873"/>
              <a:ext cx="780290" cy="780290"/>
            </a:xfrm>
            <a:prstGeom prst="rect">
              <a:avLst/>
            </a:prstGeom>
          </p:spPr>
        </p:pic>
        <p:cxnSp>
          <p:nvCxnSpPr>
            <p:cNvPr id="215" name="Straight Arrow Connector 214">
              <a:extLst>
                <a:ext uri="{FF2B5EF4-FFF2-40B4-BE49-F238E27FC236}">
                  <a16:creationId xmlns:a16="http://schemas.microsoft.com/office/drawing/2014/main" id="{0AFD58E4-4729-4201-9EA3-536B3F0630B8}"/>
                </a:ext>
              </a:extLst>
            </p:cNvPr>
            <p:cNvCxnSpPr>
              <a:cxnSpLocks/>
            </p:cNvCxnSpPr>
            <p:nvPr/>
          </p:nvCxnSpPr>
          <p:spPr>
            <a:xfrm rot="600000" flipV="1">
              <a:off x="3148810" y="2126269"/>
              <a:ext cx="1507006" cy="1358099"/>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36CCC360-9CF4-4AF2-A62A-7F18DD3AB26C}"/>
                </a:ext>
              </a:extLst>
            </p:cNvPr>
            <p:cNvCxnSpPr>
              <a:cxnSpLocks/>
            </p:cNvCxnSpPr>
            <p:nvPr/>
          </p:nvCxnSpPr>
          <p:spPr>
            <a:xfrm flipV="1">
              <a:off x="3587760" y="2429601"/>
              <a:ext cx="1405601" cy="879165"/>
            </a:xfrm>
            <a:prstGeom prst="straightConnector1">
              <a:avLst/>
            </a:prstGeom>
            <a:ln w="38100">
              <a:solidFill>
                <a:schemeClr val="accent3">
                  <a:lumMod val="50000"/>
                </a:schemeClr>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615B2C8D-3D37-4581-85DF-E774AAEE8BA6}"/>
                </a:ext>
              </a:extLst>
            </p:cNvPr>
            <p:cNvCxnSpPr/>
            <p:nvPr/>
          </p:nvCxnSpPr>
          <p:spPr>
            <a:xfrm>
              <a:off x="4062940" y="4250592"/>
              <a:ext cx="3538356"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706F26D8-D88C-45ED-BE4C-A6D4C1BD8504}"/>
                </a:ext>
              </a:extLst>
            </p:cNvPr>
            <p:cNvCxnSpPr/>
            <p:nvPr/>
          </p:nvCxnSpPr>
          <p:spPr>
            <a:xfrm>
              <a:off x="4062940" y="4633564"/>
              <a:ext cx="3538356" cy="0"/>
            </a:xfrm>
            <a:prstGeom prst="straightConnector1">
              <a:avLst/>
            </a:prstGeom>
            <a:ln w="38100">
              <a:solidFill>
                <a:schemeClr val="accent1"/>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sp>
          <p:nvSpPr>
            <p:cNvPr id="221" name="TextBox 220">
              <a:extLst>
                <a:ext uri="{FF2B5EF4-FFF2-40B4-BE49-F238E27FC236}">
                  <a16:creationId xmlns:a16="http://schemas.microsoft.com/office/drawing/2014/main" id="{F8B67220-D47A-4EE1-B365-8FF579DD9A50}"/>
                </a:ext>
              </a:extLst>
            </p:cNvPr>
            <p:cNvSpPr txBox="1"/>
            <p:nvPr/>
          </p:nvSpPr>
          <p:spPr>
            <a:xfrm>
              <a:off x="2967989" y="2341532"/>
              <a:ext cx="960328"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Get token</a:t>
              </a:r>
            </a:p>
          </p:txBody>
        </p:sp>
        <p:sp>
          <p:nvSpPr>
            <p:cNvPr id="222" name="TextBox 221">
              <a:extLst>
                <a:ext uri="{FF2B5EF4-FFF2-40B4-BE49-F238E27FC236}">
                  <a16:creationId xmlns:a16="http://schemas.microsoft.com/office/drawing/2014/main" id="{6E9EEC2C-4AC8-49A7-8BCA-082ADAA7139E}"/>
                </a:ext>
              </a:extLst>
            </p:cNvPr>
            <p:cNvSpPr txBox="1"/>
            <p:nvPr/>
          </p:nvSpPr>
          <p:spPr>
            <a:xfrm>
              <a:off x="4447066" y="2850249"/>
              <a:ext cx="1211998"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Access token</a:t>
              </a:r>
            </a:p>
          </p:txBody>
        </p:sp>
        <p:sp>
          <p:nvSpPr>
            <p:cNvPr id="225" name="TextBox 224">
              <a:extLst>
                <a:ext uri="{FF2B5EF4-FFF2-40B4-BE49-F238E27FC236}">
                  <a16:creationId xmlns:a16="http://schemas.microsoft.com/office/drawing/2014/main" id="{C7C99649-8D37-4B66-9A22-8697064F13DA}"/>
                </a:ext>
              </a:extLst>
            </p:cNvPr>
            <p:cNvSpPr txBox="1"/>
            <p:nvPr/>
          </p:nvSpPr>
          <p:spPr>
            <a:xfrm>
              <a:off x="6043898" y="4063371"/>
              <a:ext cx="1168226" cy="378565"/>
            </a:xfrm>
            <a:prstGeom prst="rect">
              <a:avLst/>
            </a:prstGeom>
            <a:solidFill>
              <a:schemeClr val="bg2"/>
            </a:solidFill>
          </p:spPr>
          <p:txBody>
            <a:bodyPr wrap="square" lIns="91440" tIns="91440" rIns="91440" bIns="91440" rtlCol="0">
              <a:spAutoFit/>
            </a:bodyPr>
            <a:lstStyle/>
            <a:p>
              <a:pPr>
                <a:lnSpc>
                  <a:spcPct val="90000"/>
                </a:lnSpc>
                <a:spcAft>
                  <a:spcPts val="600"/>
                </a:spcAft>
              </a:pPr>
              <a:r>
                <a:rPr lang="en-US" sz="1400" dirty="0"/>
                <a:t>Get all users</a:t>
              </a:r>
            </a:p>
          </p:txBody>
        </p:sp>
        <p:sp>
          <p:nvSpPr>
            <p:cNvPr id="226" name="TextBox 225">
              <a:extLst>
                <a:ext uri="{FF2B5EF4-FFF2-40B4-BE49-F238E27FC236}">
                  <a16:creationId xmlns:a16="http://schemas.microsoft.com/office/drawing/2014/main" id="{BD81515F-1F61-402F-8AF8-69BEC6732B47}"/>
                </a:ext>
              </a:extLst>
            </p:cNvPr>
            <p:cNvSpPr txBox="1"/>
            <p:nvPr/>
          </p:nvSpPr>
          <p:spPr>
            <a:xfrm>
              <a:off x="4601027" y="4435476"/>
              <a:ext cx="900564" cy="378565"/>
            </a:xfrm>
            <a:prstGeom prst="rect">
              <a:avLst/>
            </a:prstGeom>
            <a:solidFill>
              <a:schemeClr val="bg2"/>
            </a:solidFill>
          </p:spPr>
          <p:txBody>
            <a:bodyPr wrap="square" lIns="91440" tIns="91440" rIns="91440" bIns="91440" rtlCol="0">
              <a:spAutoFit/>
            </a:bodyPr>
            <a:lstStyle/>
            <a:p>
              <a:pPr>
                <a:lnSpc>
                  <a:spcPct val="90000"/>
                </a:lnSpc>
                <a:spcAft>
                  <a:spcPts val="600"/>
                </a:spcAft>
              </a:pPr>
              <a:r>
                <a:rPr lang="en-US" sz="1400" dirty="0"/>
                <a:t>All users</a:t>
              </a:r>
            </a:p>
          </p:txBody>
        </p:sp>
        <p:pic>
          <p:nvPicPr>
            <p:cNvPr id="228" name="Picture 227">
              <a:extLst>
                <a:ext uri="{FF2B5EF4-FFF2-40B4-BE49-F238E27FC236}">
                  <a16:creationId xmlns:a16="http://schemas.microsoft.com/office/drawing/2014/main" id="{F27DFEA3-6252-429B-8955-1F37C36D712F}"/>
                </a:ext>
              </a:extLst>
            </p:cNvPr>
            <p:cNvPicPr>
              <a:picLocks noChangeAspect="1"/>
            </p:cNvPicPr>
            <p:nvPr/>
          </p:nvPicPr>
          <p:blipFill rotWithShape="1">
            <a:blip r:embed="rId4">
              <a:extLst>
                <a:ext uri="{28A0092B-C50C-407E-A947-70E740481C1C}">
                  <a14:useLocalDpi xmlns:a14="http://schemas.microsoft.com/office/drawing/2010/main" val="0"/>
                </a:ext>
              </a:extLst>
            </a:blip>
            <a:srcRect b="11855"/>
            <a:stretch/>
          </p:blipFill>
          <p:spPr>
            <a:xfrm>
              <a:off x="782676" y="3478295"/>
              <a:ext cx="3156026" cy="1807600"/>
            </a:xfrm>
            <a:prstGeom prst="rect">
              <a:avLst/>
            </a:prstGeom>
            <a:ln>
              <a:noFill/>
            </a:ln>
          </p:spPr>
        </p:pic>
      </p:grpSp>
    </p:spTree>
    <p:extLst>
      <p:ext uri="{BB962C8B-B14F-4D97-AF65-F5344CB8AC3E}">
        <p14:creationId xmlns:p14="http://schemas.microsoft.com/office/powerpoint/2010/main" val="40383652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5138" y="632779"/>
            <a:ext cx="11533187" cy="410369"/>
          </a:xfrm>
        </p:spPr>
        <p:txBody>
          <a:bodyPr/>
          <a:lstStyle/>
          <a:p>
            <a:r>
              <a:rPr lang="en-US" dirty="0"/>
              <a:t>Daemon applications – client credentials grant</a:t>
            </a:r>
          </a:p>
        </p:txBody>
      </p:sp>
      <p:sp>
        <p:nvSpPr>
          <p:cNvPr id="62" name="Rectangle 61">
            <a:extLst>
              <a:ext uri="{FF2B5EF4-FFF2-40B4-BE49-F238E27FC236}">
                <a16:creationId xmlns:a16="http://schemas.microsoft.com/office/drawing/2014/main" id="{772C9C11-11A5-4CFA-8A94-87AC050A2382}"/>
              </a:ext>
            </a:extLst>
          </p:cNvPr>
          <p:cNvSpPr/>
          <p:nvPr/>
        </p:nvSpPr>
        <p:spPr bwMode="auto">
          <a:xfrm>
            <a:off x="377172" y="1729507"/>
            <a:ext cx="1295892" cy="32498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Application</a:t>
            </a:r>
          </a:p>
        </p:txBody>
      </p:sp>
      <p:sp>
        <p:nvSpPr>
          <p:cNvPr id="63" name="Rectangle 62">
            <a:extLst>
              <a:ext uri="{FF2B5EF4-FFF2-40B4-BE49-F238E27FC236}">
                <a16:creationId xmlns:a16="http://schemas.microsoft.com/office/drawing/2014/main" id="{D87A8F82-CCC2-4EB3-9AD0-CA372E35BAD4}"/>
              </a:ext>
            </a:extLst>
          </p:cNvPr>
          <p:cNvSpPr/>
          <p:nvPr/>
        </p:nvSpPr>
        <p:spPr bwMode="auto">
          <a:xfrm>
            <a:off x="9906252" y="1731773"/>
            <a:ext cx="2279110"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https://graph.microsoft.com</a:t>
            </a:r>
          </a:p>
        </p:txBody>
      </p:sp>
      <p:sp>
        <p:nvSpPr>
          <p:cNvPr id="64" name="Rectangle 63">
            <a:extLst>
              <a:ext uri="{FF2B5EF4-FFF2-40B4-BE49-F238E27FC236}">
                <a16:creationId xmlns:a16="http://schemas.microsoft.com/office/drawing/2014/main" id="{75872E7B-1E6F-4129-83C5-0EE1CF14071B}"/>
              </a:ext>
            </a:extLst>
          </p:cNvPr>
          <p:cNvSpPr/>
          <p:nvPr/>
        </p:nvSpPr>
        <p:spPr bwMode="auto">
          <a:xfrm>
            <a:off x="3115030" y="1295398"/>
            <a:ext cx="5698425" cy="360722"/>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https://login.microsoftonline.com/common</a:t>
            </a:r>
          </a:p>
        </p:txBody>
      </p:sp>
      <p:sp>
        <p:nvSpPr>
          <p:cNvPr id="65" name="Rectangle 64">
            <a:extLst>
              <a:ext uri="{FF2B5EF4-FFF2-40B4-BE49-F238E27FC236}">
                <a16:creationId xmlns:a16="http://schemas.microsoft.com/office/drawing/2014/main" id="{E3B5397D-5B27-45BB-87DE-9D92CCD0AC92}"/>
              </a:ext>
            </a:extLst>
          </p:cNvPr>
          <p:cNvSpPr/>
          <p:nvPr/>
        </p:nvSpPr>
        <p:spPr bwMode="auto">
          <a:xfrm>
            <a:off x="3115030" y="1731773"/>
            <a:ext cx="2822307"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/common/OAuth/v2.0/token</a:t>
            </a:r>
          </a:p>
        </p:txBody>
      </p:sp>
      <p:sp>
        <p:nvSpPr>
          <p:cNvPr id="66" name="Rectangle 65">
            <a:extLst>
              <a:ext uri="{FF2B5EF4-FFF2-40B4-BE49-F238E27FC236}">
                <a16:creationId xmlns:a16="http://schemas.microsoft.com/office/drawing/2014/main" id="{847D730A-59DE-489D-8620-A60CDA4167D3}"/>
              </a:ext>
            </a:extLst>
          </p:cNvPr>
          <p:cNvSpPr/>
          <p:nvPr/>
        </p:nvSpPr>
        <p:spPr bwMode="auto">
          <a:xfrm>
            <a:off x="5987590" y="1731773"/>
            <a:ext cx="2825865"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t>
            </a:r>
            <a:r>
              <a:rPr lang="en-US" sz="1200" dirty="0" err="1">
                <a:solidFill>
                  <a:schemeClr val="tx2"/>
                </a:solidFill>
                <a:ea typeface="Segoe UI" pitchFamily="34" charset="0"/>
                <a:cs typeface="Segoe UI" pitchFamily="34" charset="0"/>
              </a:rPr>
              <a:t>adminconsent</a:t>
            </a:r>
            <a:endParaRPr lang="en-US" sz="1200" dirty="0">
              <a:solidFill>
                <a:schemeClr val="tx2"/>
              </a:solidFill>
              <a:ea typeface="Segoe UI" pitchFamily="34" charset="0"/>
              <a:cs typeface="Segoe UI" pitchFamily="34" charset="0"/>
            </a:endParaRPr>
          </a:p>
        </p:txBody>
      </p:sp>
      <p:cxnSp>
        <p:nvCxnSpPr>
          <p:cNvPr id="71" name="Straight Connector 70">
            <a:extLst>
              <a:ext uri="{FF2B5EF4-FFF2-40B4-BE49-F238E27FC236}">
                <a16:creationId xmlns:a16="http://schemas.microsoft.com/office/drawing/2014/main" id="{AB938EF8-AF4B-49C3-9C5A-384E16DF58DD}"/>
              </a:ext>
            </a:extLst>
          </p:cNvPr>
          <p:cNvCxnSpPr>
            <a:cxnSpLocks/>
          </p:cNvCxnSpPr>
          <p:nvPr/>
        </p:nvCxnSpPr>
        <p:spPr>
          <a:xfrm>
            <a:off x="11545712"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719F22B-2B2D-44A1-88C7-DD3904400886}"/>
              </a:ext>
            </a:extLst>
          </p:cNvPr>
          <p:cNvCxnSpPr>
            <a:cxnSpLocks/>
          </p:cNvCxnSpPr>
          <p:nvPr/>
        </p:nvCxnSpPr>
        <p:spPr>
          <a:xfrm>
            <a:off x="479485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5E6A776-1581-4D67-936F-82265B24FDF5}"/>
              </a:ext>
            </a:extLst>
          </p:cNvPr>
          <p:cNvCxnSpPr>
            <a:cxnSpLocks/>
          </p:cNvCxnSpPr>
          <p:nvPr/>
        </p:nvCxnSpPr>
        <p:spPr>
          <a:xfrm>
            <a:off x="76661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F26DC28-B06F-48B0-8A17-12A4DC031624}"/>
              </a:ext>
            </a:extLst>
          </p:cNvPr>
          <p:cNvCxnSpPr>
            <a:cxnSpLocks/>
          </p:cNvCxnSpPr>
          <p:nvPr/>
        </p:nvCxnSpPr>
        <p:spPr>
          <a:xfrm>
            <a:off x="7382615"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5653CA6E-9060-4BA8-B84B-55E69A490F9A}"/>
              </a:ext>
            </a:extLst>
          </p:cNvPr>
          <p:cNvCxnSpPr/>
          <p:nvPr/>
        </p:nvCxnSpPr>
        <p:spPr>
          <a:xfrm>
            <a:off x="783423" y="5553521"/>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698024CA-27AF-46E4-BFF7-82EF04BA125B}"/>
              </a:ext>
            </a:extLst>
          </p:cNvPr>
          <p:cNvCxnSpPr/>
          <p:nvPr/>
        </p:nvCxnSpPr>
        <p:spPr>
          <a:xfrm>
            <a:off x="783423" y="2871478"/>
            <a:ext cx="6432371" cy="4708"/>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080AC1B2-06CD-4363-A18D-1B80CBCFB052}"/>
              </a:ext>
            </a:extLst>
          </p:cNvPr>
          <p:cNvCxnSpPr>
            <a:cxnSpLocks/>
          </p:cNvCxnSpPr>
          <p:nvPr/>
        </p:nvCxnSpPr>
        <p:spPr>
          <a:xfrm>
            <a:off x="912725" y="3087108"/>
            <a:ext cx="6469890"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C78C5C2D-DBDA-4DE4-BD8B-0BCA91728DC9}"/>
              </a:ext>
            </a:extLst>
          </p:cNvPr>
          <p:cNvGrpSpPr/>
          <p:nvPr/>
        </p:nvGrpSpPr>
        <p:grpSpPr>
          <a:xfrm>
            <a:off x="783423" y="4242849"/>
            <a:ext cx="4011433" cy="148090"/>
            <a:chOff x="783423" y="3606119"/>
            <a:chExt cx="6599192" cy="148090"/>
          </a:xfrm>
        </p:grpSpPr>
        <p:cxnSp>
          <p:nvCxnSpPr>
            <p:cNvPr id="79" name="Straight Arrow Connector 78">
              <a:extLst>
                <a:ext uri="{FF2B5EF4-FFF2-40B4-BE49-F238E27FC236}">
                  <a16:creationId xmlns:a16="http://schemas.microsoft.com/office/drawing/2014/main" id="{F29A56EF-F03A-481F-BB11-B97B87612CCE}"/>
                </a:ext>
              </a:extLst>
            </p:cNvPr>
            <p:cNvCxnSpPr/>
            <p:nvPr/>
          </p:nvCxnSpPr>
          <p:spPr>
            <a:xfrm flipV="1">
              <a:off x="783423" y="3606119"/>
              <a:ext cx="6414160" cy="6842"/>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E8DD591C-1AEE-4213-8E48-519465310C77}"/>
                </a:ext>
              </a:extLst>
            </p:cNvPr>
            <p:cNvCxnSpPr>
              <a:cxnSpLocks/>
            </p:cNvCxnSpPr>
            <p:nvPr/>
          </p:nvCxnSpPr>
          <p:spPr>
            <a:xfrm>
              <a:off x="861374" y="3754209"/>
              <a:ext cx="652124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grpSp>
      <p:cxnSp>
        <p:nvCxnSpPr>
          <p:cNvPr id="81" name="Straight Arrow Connector 80">
            <a:extLst>
              <a:ext uri="{FF2B5EF4-FFF2-40B4-BE49-F238E27FC236}">
                <a16:creationId xmlns:a16="http://schemas.microsoft.com/office/drawing/2014/main" id="{C30A1C77-F3E9-4065-86BB-482C47AA17DF}"/>
              </a:ext>
            </a:extLst>
          </p:cNvPr>
          <p:cNvCxnSpPr>
            <a:cxnSpLocks/>
          </p:cNvCxnSpPr>
          <p:nvPr/>
        </p:nvCxnSpPr>
        <p:spPr>
          <a:xfrm>
            <a:off x="861374" y="5701332"/>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5FA39051-ED3C-4323-BFA2-D5E7941CD213}"/>
              </a:ext>
            </a:extLst>
          </p:cNvPr>
          <p:cNvSpPr txBox="1"/>
          <p:nvPr/>
        </p:nvSpPr>
        <p:spPr>
          <a:xfrm>
            <a:off x="975857" y="3064229"/>
            <a:ext cx="84940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Tenant ID</a:t>
            </a:r>
          </a:p>
        </p:txBody>
      </p:sp>
      <p:sp>
        <p:nvSpPr>
          <p:cNvPr id="89" name="TextBox 88">
            <a:extLst>
              <a:ext uri="{FF2B5EF4-FFF2-40B4-BE49-F238E27FC236}">
                <a16:creationId xmlns:a16="http://schemas.microsoft.com/office/drawing/2014/main" id="{D72B5D1D-8CF5-4978-BB2A-2A14B2DC612C}"/>
              </a:ext>
            </a:extLst>
          </p:cNvPr>
          <p:cNvSpPr txBox="1"/>
          <p:nvPr/>
        </p:nvSpPr>
        <p:spPr>
          <a:xfrm>
            <a:off x="2291349" y="3907868"/>
            <a:ext cx="2159822"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a:t>
            </a:r>
            <a:r>
              <a:rPr lang="en-US" sz="1200" i="1" dirty="0" err="1">
                <a:solidFill>
                  <a:schemeClr val="tx2"/>
                </a:solidFill>
              </a:rPr>
              <a:t>client_id</a:t>
            </a:r>
            <a:r>
              <a:rPr lang="en-US" sz="1200" i="1" dirty="0">
                <a:solidFill>
                  <a:schemeClr val="tx2"/>
                </a:solidFill>
              </a:rPr>
              <a:t>=…&amp;</a:t>
            </a:r>
            <a:r>
              <a:rPr lang="en-US" sz="1200" i="1" dirty="0" err="1">
                <a:solidFill>
                  <a:schemeClr val="tx2"/>
                </a:solidFill>
              </a:rPr>
              <a:t>client_secret</a:t>
            </a:r>
            <a:r>
              <a:rPr lang="en-US" sz="1200" i="1" dirty="0">
                <a:solidFill>
                  <a:schemeClr val="tx2"/>
                </a:solidFill>
              </a:rPr>
              <a:t>=…</a:t>
            </a:r>
          </a:p>
        </p:txBody>
      </p:sp>
      <p:sp>
        <p:nvSpPr>
          <p:cNvPr id="92" name="TextBox 91">
            <a:extLst>
              <a:ext uri="{FF2B5EF4-FFF2-40B4-BE49-F238E27FC236}">
                <a16:creationId xmlns:a16="http://schemas.microsoft.com/office/drawing/2014/main" id="{00150A42-707C-4D4D-A0A2-F9E2B1AE1E68}"/>
              </a:ext>
            </a:extLst>
          </p:cNvPr>
          <p:cNvSpPr txBox="1"/>
          <p:nvPr/>
        </p:nvSpPr>
        <p:spPr>
          <a:xfrm>
            <a:off x="975857" y="4399279"/>
            <a:ext cx="1081963"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endParaRPr lang="en-US" sz="1200" dirty="0">
              <a:solidFill>
                <a:schemeClr val="tx2"/>
              </a:solidFill>
              <a:latin typeface="+mj-lt"/>
            </a:endParaRPr>
          </a:p>
        </p:txBody>
      </p:sp>
      <p:sp>
        <p:nvSpPr>
          <p:cNvPr id="93" name="TextBox 92">
            <a:extLst>
              <a:ext uri="{FF2B5EF4-FFF2-40B4-BE49-F238E27FC236}">
                <a16:creationId xmlns:a16="http://schemas.microsoft.com/office/drawing/2014/main" id="{4DD1BD72-DED3-40B1-8D3E-FEDFB2A3551C}"/>
              </a:ext>
            </a:extLst>
          </p:cNvPr>
          <p:cNvSpPr txBox="1"/>
          <p:nvPr/>
        </p:nvSpPr>
        <p:spPr>
          <a:xfrm>
            <a:off x="6474683" y="5232272"/>
            <a:ext cx="2019014"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/v1.0/user     (access token)</a:t>
            </a:r>
          </a:p>
        </p:txBody>
      </p:sp>
      <p:sp>
        <p:nvSpPr>
          <p:cNvPr id="94" name="TextBox 93">
            <a:extLst>
              <a:ext uri="{FF2B5EF4-FFF2-40B4-BE49-F238E27FC236}">
                <a16:creationId xmlns:a16="http://schemas.microsoft.com/office/drawing/2014/main" id="{84103050-669D-49F5-B395-73AE27AFC32A}"/>
              </a:ext>
            </a:extLst>
          </p:cNvPr>
          <p:cNvSpPr txBox="1"/>
          <p:nvPr/>
        </p:nvSpPr>
        <p:spPr>
          <a:xfrm>
            <a:off x="975857" y="5673632"/>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All users in directory</a:t>
            </a:r>
          </a:p>
        </p:txBody>
      </p:sp>
      <p:sp>
        <p:nvSpPr>
          <p:cNvPr id="101" name="TextBox 100">
            <a:extLst>
              <a:ext uri="{FF2B5EF4-FFF2-40B4-BE49-F238E27FC236}">
                <a16:creationId xmlns:a16="http://schemas.microsoft.com/office/drawing/2014/main" id="{CF720D6B-D7CE-412E-AB36-683DDA37D9C5}"/>
              </a:ext>
            </a:extLst>
          </p:cNvPr>
          <p:cNvSpPr txBox="1"/>
          <p:nvPr/>
        </p:nvSpPr>
        <p:spPr>
          <a:xfrm>
            <a:off x="2275565" y="2538412"/>
            <a:ext cx="2100640"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a:t>
            </a:r>
            <a:r>
              <a:rPr lang="en-US" sz="1200" i="1" dirty="0" err="1">
                <a:solidFill>
                  <a:schemeClr val="tx2"/>
                </a:solidFill>
              </a:rPr>
              <a:t>client_id</a:t>
            </a:r>
            <a:r>
              <a:rPr lang="en-US" sz="1200" i="1" dirty="0">
                <a:solidFill>
                  <a:schemeClr val="tx2"/>
                </a:solidFill>
              </a:rPr>
              <a:t>=…&amp;</a:t>
            </a:r>
            <a:r>
              <a:rPr lang="en-US" sz="1200" i="1" dirty="0" err="1">
                <a:solidFill>
                  <a:schemeClr val="tx2"/>
                </a:solidFill>
              </a:rPr>
              <a:t>redirect_uri</a:t>
            </a:r>
            <a:r>
              <a:rPr lang="en-US" sz="1200" i="1" dirty="0">
                <a:solidFill>
                  <a:schemeClr val="tx2"/>
                </a:solidFill>
              </a:rPr>
              <a:t>=…</a:t>
            </a:r>
          </a:p>
        </p:txBody>
      </p:sp>
    </p:spTree>
    <p:extLst>
      <p:ext uri="{BB962C8B-B14F-4D97-AF65-F5344CB8AC3E}">
        <p14:creationId xmlns:p14="http://schemas.microsoft.com/office/powerpoint/2010/main" val="93237664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5138" y="632779"/>
            <a:ext cx="3516553" cy="820738"/>
          </a:xfrm>
        </p:spPr>
        <p:txBody>
          <a:bodyPr/>
          <a:lstStyle/>
          <a:p>
            <a:r>
              <a:rPr lang="en-US" dirty="0"/>
              <a:t>Debugging Azure Functions locally</a:t>
            </a:r>
          </a:p>
        </p:txBody>
      </p:sp>
      <p:grpSp>
        <p:nvGrpSpPr>
          <p:cNvPr id="7" name="Group 6">
            <a:extLst>
              <a:ext uri="{FF2B5EF4-FFF2-40B4-BE49-F238E27FC236}">
                <a16:creationId xmlns:a16="http://schemas.microsoft.com/office/drawing/2014/main" id="{67F2BF19-E234-4AFF-A77E-4683E388CF65}"/>
              </a:ext>
            </a:extLst>
          </p:cNvPr>
          <p:cNvGrpSpPr/>
          <p:nvPr/>
        </p:nvGrpSpPr>
        <p:grpSpPr>
          <a:xfrm>
            <a:off x="3623085" y="632780"/>
            <a:ext cx="8662919" cy="5794782"/>
            <a:chOff x="3773556" y="950494"/>
            <a:chExt cx="8662919" cy="5589201"/>
          </a:xfrm>
        </p:grpSpPr>
        <p:pic>
          <p:nvPicPr>
            <p:cNvPr id="5" name="Picture 4">
              <a:extLst>
                <a:ext uri="{FF2B5EF4-FFF2-40B4-BE49-F238E27FC236}">
                  <a16:creationId xmlns:a16="http://schemas.microsoft.com/office/drawing/2014/main" id="{77127F32-4332-45B9-9314-F55B816B9AD5}"/>
                </a:ext>
              </a:extLst>
            </p:cNvPr>
            <p:cNvPicPr>
              <a:picLocks noChangeAspect="1"/>
            </p:cNvPicPr>
            <p:nvPr/>
          </p:nvPicPr>
          <p:blipFill>
            <a:blip r:embed="rId3"/>
            <a:stretch>
              <a:fillRect/>
            </a:stretch>
          </p:blipFill>
          <p:spPr>
            <a:xfrm>
              <a:off x="3773556" y="950494"/>
              <a:ext cx="8662919" cy="5589201"/>
            </a:xfrm>
            <a:prstGeom prst="rect">
              <a:avLst/>
            </a:prstGeom>
          </p:spPr>
        </p:pic>
        <p:grpSp>
          <p:nvGrpSpPr>
            <p:cNvPr id="6" name="Group 5">
              <a:extLst>
                <a:ext uri="{FF2B5EF4-FFF2-40B4-BE49-F238E27FC236}">
                  <a16:creationId xmlns:a16="http://schemas.microsoft.com/office/drawing/2014/main" id="{7A715F3B-ADE4-492D-8AA8-C103D7E87E2B}"/>
                </a:ext>
              </a:extLst>
            </p:cNvPr>
            <p:cNvGrpSpPr/>
            <p:nvPr/>
          </p:nvGrpSpPr>
          <p:grpSpPr>
            <a:xfrm>
              <a:off x="3967912" y="1111169"/>
              <a:ext cx="6949849" cy="3971261"/>
              <a:chOff x="2374490" y="1555845"/>
              <a:chExt cx="6949849" cy="3804812"/>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4490" y="1555845"/>
                <a:ext cx="6949849" cy="2455467"/>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4491" y="4011313"/>
                <a:ext cx="6949848" cy="1349344"/>
              </a:xfrm>
              <a:prstGeom prst="rect">
                <a:avLst/>
              </a:prstGeom>
            </p:spPr>
          </p:pic>
        </p:grpSp>
      </p:grpSp>
    </p:spTree>
    <p:extLst>
      <p:ext uri="{BB962C8B-B14F-4D97-AF65-F5344CB8AC3E}">
        <p14:creationId xmlns:p14="http://schemas.microsoft.com/office/powerpoint/2010/main" val="885131270"/>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1208</Words>
  <Application>Microsoft Office PowerPoint</Application>
  <PresentationFormat>Custom</PresentationFormat>
  <Paragraphs>149</Paragraphs>
  <Slides>15</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Segoe UI</vt:lpstr>
      <vt:lpstr>Segoe UI Light</vt:lpstr>
      <vt:lpstr>Segoe UI Semibold</vt:lpstr>
      <vt:lpstr>Segoe UI Semilight</vt:lpstr>
      <vt:lpstr>Wingdings</vt:lpstr>
      <vt:lpstr>Office 365 PPT Template - 2017</vt:lpstr>
      <vt:lpstr>Building Microsoft  Graph applications</vt:lpstr>
      <vt:lpstr>Build an Azure Function using Microsoft Graph</vt:lpstr>
      <vt:lpstr>Application registration</vt:lpstr>
      <vt:lpstr>Grant user consent</vt:lpstr>
      <vt:lpstr>Grant Admin Consent</vt:lpstr>
      <vt:lpstr>Create an Azure Function project</vt:lpstr>
      <vt:lpstr>Overview of the sample</vt:lpstr>
      <vt:lpstr>Daemon applications – client credentials grant</vt:lpstr>
      <vt:lpstr>Debugging Azure Functions locally</vt:lpstr>
      <vt:lpstr>Publishing to Azure</vt:lpstr>
      <vt:lpstr>Monitoring Azure Functions in Azure</vt:lpstr>
      <vt:lpstr>Demo</vt:lpstr>
      <vt:lpstr>Scenarios where this is useful</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2018-03-12T18:21:59Z</dcterms:modified>
</cp:coreProperties>
</file>